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6" r:id="rId8"/>
    <p:sldId id="267" r:id="rId9"/>
    <p:sldId id="271" r:id="rId10"/>
    <p:sldId id="268" r:id="rId11"/>
    <p:sldId id="269" r:id="rId12"/>
    <p:sldId id="270" r:id="rId13"/>
    <p:sldId id="261" r:id="rId14"/>
    <p:sldId id="262" r:id="rId15"/>
    <p:sldId id="273" r:id="rId16"/>
    <p:sldId id="265" r:id="rId17"/>
    <p:sldId id="274" r:id="rId18"/>
    <p:sldId id="263" r:id="rId19"/>
    <p:sldId id="275" r:id="rId20"/>
    <p:sldId id="26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4" autoAdjust="0"/>
    <p:restoredTop sz="94660"/>
  </p:normalViewPr>
  <p:slideViewPr>
    <p:cSldViewPr>
      <p:cViewPr varScale="1">
        <p:scale>
          <a:sx n="58" d="100"/>
          <a:sy n="58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E702-CDB0-48EC-B6EC-73E09AA243BB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B2D3-1C2C-4D61-9320-B463C1941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Keramika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</a:t>
            </a:r>
            <a:r>
              <a:rPr lang="sr-Latn-C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pressing):</a:t>
            </a:r>
            <a:endParaRPr lang="sr-Latn-C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</a:t>
            </a:r>
            <a:r>
              <a:rPr lang="sr-Latn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proizvoda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Proizvodi složene konfiguracije</a:t>
            </a:r>
            <a:endParaRPr lang="sr-Latn-C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401395"/>
            <a:ext cx="5791200" cy="4231179"/>
            <a:chOff x="3429000" y="2819400"/>
            <a:chExt cx="5334000" cy="3965121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819656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Mikrostruktura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-7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549904"/>
            <a:ext cx="7772400" cy="50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Silicijum-dioksid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Hemijska</a:t>
            </a:r>
            <a:r>
              <a:rPr lang="en-US" dirty="0" smtClean="0"/>
              <a:t> formula SiO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kvarc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Preko</a:t>
            </a:r>
            <a:r>
              <a:rPr lang="en-US" dirty="0" smtClean="0"/>
              <a:t> 10 % </a:t>
            </a:r>
            <a:r>
              <a:rPr lang="en-US" dirty="0" err="1" smtClean="0"/>
              <a:t>zemljine</a:t>
            </a:r>
            <a:r>
              <a:rPr lang="en-US" dirty="0" smtClean="0"/>
              <a:t> </a:t>
            </a:r>
            <a:r>
              <a:rPr lang="en-US" dirty="0" err="1" smtClean="0"/>
              <a:t>kore</a:t>
            </a:r>
            <a:endParaRPr lang="en-US" dirty="0" smtClean="0"/>
          </a:p>
          <a:p>
            <a:r>
              <a:rPr lang="en-US" dirty="0" err="1" smtClean="0"/>
              <a:t>Polimorfan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- </a:t>
            </a:r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 smtClean="0"/>
              <a:t>dijapazon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: </a:t>
            </a:r>
            <a:r>
              <a:rPr lang="en-US" dirty="0" err="1" smtClean="0"/>
              <a:t>amorfan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kristalni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(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kristalnih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1600-1700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  <p:pic>
        <p:nvPicPr>
          <p:cNvPr id="5122" name="Picture 2" descr="https://encrypted-tbn3.gstatic.com/images?q=tbn:ANd9GcTX8nIwDkH4PGN_HKu3SiVjPtOh5fB5JWqDGxbS4_ySySTtyq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791415"/>
            <a:ext cx="2057400" cy="2066585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gAAAwEBAQEAAAAAAAAAAAAAAAECAwQFBv/EADgQAAEDAgUCAggGAgIDAQAAAAEAAhEDIQQSMUFRE2EicQUyQlKBkaHRFCMzYsHwseGCkjRDU3L/xAAYAQEBAQEBAAAAAAAAAAAAAAAAAQIDBP/EABoRAQEBAQEBAQAAAAAAAAAAAAARARIhMQL/2gAMAwEAAhEDEQA/APuocEBzwtYSyleiuWIDjuEwZTLHIa1wMwlPTnLqgvvaVTmlwU9M90pQKh3Vh4PMrPIe6Mp4PyVLrYCTqnl7rG4TDyoVtklIsIUtqXWmeRsp6tRMKg4oMHVLKOUK0FTkKw4crnyHYo8Q5QrplEA6hcwLu6edwUhW/TYVLqQ2JCgVDwmKvZPVp9F2zvmlFRvCsVAU8wKUZZqkTCg1XDULcwkWg7JRj1kustHNHCzLRponiXR1lbavdZGkT6pCOi4J4XW4qo6krnDXyiXtMEJCtnO7qC6OFGY7hJxBRarN5IWZ80IU8xRnKUyhVnFB5T6imEQi+rzph6jKnlRFZxyn1FEIhPD1ece6oMHaE0ABAoTHmnA5TDe4SkEHYj5o8Q1QZ3CcjcJSEHlPqFKBsUZRyEJquoY0S6h7JFo5CUIH1ClnPCICIQPOmHqYKITwaCp2T6jVAcYUmSVFrXqBLMCoLSdEsh4SDW2xSLoWeVw2KRzKDTOlmB1UAHcIIaqLlpThp1hZw0jVSW8KK1yt/oQsYPJQkSplEqMwRmA3UrUaSnKyzdkw5Ksagpysg7lMO7pSNcyMyiUSlSLlOVEolKRpKJUZkSlI0zInss8yC6NTCUi5CcjhYOxFFvrVaY83BR+Ow3/3p/NLhHVZFlyjG4Y6VmKvxdA/+5nzTrCN7Jgwsm16TtKjD/yCsEHS6Ui8yUhTKcoHKLKU0pDTClCCpKJKmUpQWSpKRSQBCnKU5RdWhQUJz3QpUjkLijOVmXEcFSak2F77Lzda7zG2dGfkArnNaHBpFydEdYX0t3Cdasx0ZhrlCef4Lm67Zjf4I6zRqJ7CE605x05+P8pioQLmVxvr02nxGPgsn46k2QA53kAr1qTHo9QzqjrWuvFq4+s61Ngb9VzVHYir673EcE2VupMe5U9IUKVjUk8C65avpk6UaY83/YLyxRcdVQoq9JGlXH4yp62ILezBC5XuqPMuqOJ7ldHQVCiOFKsceV/vFT0ah0JXoCmBsnEbKUjhbh63vrRtGsPb+q6b7BItcUHBiatahrmPkVWD9MdI/nOe09l1uoyLx8Vg/ANqn9P4xCviPTw/p7DmAa//AGC7qXpbCvH6rQvn6foajM1CT2Bsu2jgMLR9SkyeSJKthHttxtB3q1WlV+Jp++35ryw1o0ViE71I9H8VS976FScXTGklcNk5Cnekdv4ynw75D7o/GU9w76fdcaLJ3q847RiqRMSfkq/EUj7Y+NlwJRayd6c49IVGO9VwPkU5XlxBkLRtZ7d1e05d8oXH+JPCFe8OdZGuOFm6uO6yKUBco6ZVnEHYfMqTWJEBrYSgISYegveRsPJQWuIibLREoRj0uUxRC180FUZ9MDZPIFSJRCDQjKEFyRcgeUJWWFbG0aXr1GzwLlcrvSL6hjD0Sf3PsFczUr0YUktGpC4mjEVL1Kh8m2C2ZThWJWsjZAMoDFYEIAW2VIhOEAFXxUpqBz3TBUoUF5k8yzlEoNA5GZZzeETYGd0GuadUZllKJRW2dAcFhJ0TzX/hBtmHCFhmHtEShFUQhIuUFyGNLJSFkXd0s6QrWQiZWReAsqmJawSXQrCuqUi5eXW9JsFmkk9lyuxmIruikw/5V5SvbdWY0SXBctX0lQZ7UngXXA3A4qteq6B3P8Lqo+i6TbvJee6TErJ/pSo+1CjJ5N/ooNPG4n9V5a0+zp9F6lOhTpiGtA8lqGjYKjzaPo1jLuue67GUGt2WwTUpEhgCqAmhShQmgoQCEIlAIlCR0UDlCkp/26Kf+OUp+qW4E3+qAZJjbUBCGdkX+KkGQYNudkNOYmNAge/b+7IndSDmBLYIHwCQObS450CCptayCbQLBSDmNvEfKyWYSR6zuBsguQNAUKMrvaIlCiEaik1F5hxznnLQpvqHsLIFHH1/WcKTT3W4V3VcTTp+u4DzXJV9KMFqYLu+idL0TTF6tRzzwLBdlLC0KX6dNoPMSVfEeZ1sbif06ZA5j+VbPRdaoZr1QOwuvXATCVXHR9G4enq3OeXLrbTa0Q0ADsFQQpQABNJNSgTSS31QUnKn6oUU0Sl/ZQedEDnujRKYujadAhDlE31S2sJSB2ALj20HxQUbFIm6QMkgeI9rAfFIEOlrb8xYIKnU/wApaQdJ02n+VMgkMEFw2iwTmXeG7hudkD07c7JRaBIB1j7pAibGXHfVDiGjxEEnm5+SgCA5uS2Uey2/1Sf4wGEwBsLkpiSBs3cmymmZeW0xDI9YKmm8FxDYysB05ScZJbBy8BTLOs4AFzhqSqdM/mOgcCyAccgjc6AXKQimMxsTydUpMfliEyAPEYzcuuoiHUy9xd4r8IU5wd6h7gWQqNQ0NEAADsE0iiVoNMJAlEqUUiVMppQ5R2SBvKAdgLKCpSJ3SQJng/VFVrbjaEE2nblT2gf5+gR7U78m8eQQVMj+U9RO395UaOkwDybu+Scx4nW7vP8ACCpnST5fcpSJtr2uUhLrwSBu6w+SM2azZcP22CEVpezT3u5K8ToPeeb/AACWYA5Qb8NCCQIkhpJ8yUATvc932HyTN7XdHwCQzEy0R+59ylLTpNT/AAimTIgmf2s0Q52VsSKY4Fygkx4nBvZuqXq3gNB9p2pQDYps8ADR7z0mDK0hkuLtXuSAznNFh7TvtslIqWEvHJsEFNOSmWUzmMWKTQ2k2arszz8ym9wYIc6P2t1U0wXOBDco3m5KgMr609UZWbN+6H1LdOgJOmbYLLF1M1VlNlwTcBdDA2kyYgBVENyYZozkl31JUNYTUNaqQBHOiywxNWu+qTI0utPSLi2gALcoLc51UjpWZueUiWtsPE/gXVYWDSaBoWrjw7+ninsd7Wg2QdE1Dq1oQrdTc5xOaJ7oUDnZAKnX7a/6Qf7N1rUXN43SBupJ2P1+yPPTvooL2/tkb8nbeP4Ugzpf6omSGtlzjqNgguY1ueNSg2F/qpJAMZr8NCYBFwGtHJRcMEkWkpEjQX7C6RdmsA6ofkFRcWRmcG8BqKcENkwB3KWYH1QXfQIF7hhPdyC8GZeZ4aiGTkHiIb2GqBcy1p83apARdrIm8lDi02c8mNmoodlLoqE1HD2Wiw+CKhJb+Y/ps0gG5+KGzlim1rfMKBla8uGarU54+yC2zEMb02DeLpNIn8sSTq43ScIbnxBmNG7BDXOfcEhvA+6C3ED1rnuUhJHiJjhtlDyKNEugB3dNoL6QqVCQIm6B30Ba0HjVKbktYT3dZSKhqD8puUbFw/hVAaPzHH5oFUBcAKrre6NFRe4tLaDI7nZZGqHEimyY3Oi0DXOu93wFoUEMYykfE7NUPxKeIquzim2GzukatOkcrfE4nQKKbHurdV8ftHCqNadJlFhc4xy47qKtR9VsUh4eSqrBrmg1DYLOnXz2pMkDVx0UVeFpCjTib7k7rDGu61QU6d+Vv0y6S9xP0CjPSpnK0gmNAiNmRTp30A1XHhwatd9SLAwFrVbUrDL6jd+UnOZhaENmwsg6WgQJInuULjYypUYHmqWzeEJFroO0wJ5KAZtc/QKQXH9NgHLnfZIlrTD3F7uNfoqysETY/wDUSnfgDu4qR1HiAOm3flTmYD4Qah2vP1RVyP3PPAsEyDl8bgxnDTB+aRzuuSGN7fdIOY2SxpqO2PHxQUCT4aLMrRuQglrXXmo4bf3RS4OgdU3OjBp/tUPCJe7KBsLIKl5HiIYOB91LSGn8pknTMbf7KWYEktYexKvxkagDsik4Wmu8AcaD/aGukRSpwNi4fwlFMG5zO+ZTc+o4jIAxvJ1QNzYGas+RwdFIqHSiwf8A6dYJFlOn4qr5M2zXT6tR36bIB9ooGWADNXqSBe9gEdRzgBQbA95wsl0w2H1nSRu46JdYunoN19t38IK6bWeOs6Ty7+EjWc8EUWwI9ZyBRDSX1nZncnZJ1cN8NJpc4cIKbRA8dUydZcpqVmu8LQXxsNFJpVKpmq4ke6FpFOiALCNkCYKkG4BPGyVRrAJe75lQ6u+p+i2e50RTw5LszznI50Qa0Xh8lg8IGpGvksTUdVcWh2UA3jVa1K1OiCCZdt3XPQBbVfUqSHP0aNURtTotpt0jed0V8Q2lIbc8BS51SqYdYcBUymIn6qKwZTfVINYkA3DPuutoFOnNgBsszUYyBIWWINSr6ohBniMS+q/pUjcrbD0AzeTudys6GHbSGYGT7RO60rYhtJpg33ugMTiG0gWtIC56NN1d3Uqjwg+FpUUKLq9Q1KoMD1QR9V3CwM6hX4iw2AELkNcSddUKK1cHEfmvDG8NMfMoa72aNO3JsFIIJljS4+85UWnLNV4A4FlUwjlJ/NeXn3Bp8lbS8iGNDRybrNtRulJk8HQKgx9Sc7jHDbIB2S3UcXniZKvM82ptDeC5QX0aJyjxO91u6QNWqQD+WI0FyhFw2kc1R5Ljqdyim3qONRwyMbpOqOnTogveQN5JlZVKzsRam09MaTuithUL7UmjLPrO3TLAP1Xkzzp8kqbXEQTftoEP6dIS4gIGKgmGMnubBOHukudF7ws21iRFJsyLOOiBSfUdNRxP7dAgbXUwTkGd3a60BqOAFmjXkpF1KgwHQDZYCrVxBAp+CmTBO5Qa1G02wXm+t7p9Qg/ls+dgilRAAi/JNyU6lRlM3IlBn031HE1Hkg7CwWuVlJl4AF7LI1nVARTb4eSp6Jcc1Qlx42CCvxRqWotJ27D4pMoOqeKq7MTfsFsGNbM2GqyxGLbTb4dUI18FIAEi2yxqYkudlpNkjhYUqdWsS6qSB7o1+K7KdMNpjYD5KDlpYdzqwqVSCRoBouirkpAvcQOVFbFsZZuvdc5pvxRBqeFnG5VHTUqhtHqAWI3WDHVMQC4mGnZdGIaHYfILQIErlw1VtMNYT4v8hQdIpAaf7RUrMptM8WVuf4SGA3C4atBznB1R3hnRA2VqmIEU7NHtbHyWtOgNXXMalXRDGiAQAPoEqtYsEMEgiyC3OZSGq4qdWpVxgcy7AIPCDTqVHEvMN93cropUxTYGiwHCBuogkkAgcShS7EsaSCSfIFCKvNVfZoFMfMo6TWnM8z3KkVar4yNyCN9U20cxl5LuJVZwziG5stJpe4/L5pRVqDxOyjhv3Vk06U5nCeVkcSXOy0mwRubQg2bSp0xJIaIuoOJF20WknlZsouquPVcTfTQLoYwNAtHAQYCg6q4OruzE+yNB911NaG3dAGkLN1enSGWQXLmc6tXcQ3wN5OqHjXE4zLFOiJcdgpo0CXB1c5nHQbBVRoNYSWAk7uOpXS1oY0lx01QMNa3xOgCZhctTGE1DToCXA3hYekMW4/l0vXJgDdbYKgKdODcky53PZIVTKGd4dVOdw04+S6WMyiXHeyowxuYgQF5uJxTqtTp0RJJgEcJ9VtisWQenRu42Sw+HLvFUkvN77KsJhRT8ROaodXLorPbQaSbGLAoANDZzG0XWL8SwGG87XK5etVxLoYS1nP2XRSpBkBgvEz90Kguq1SW+qN1baDM0gHMDJcdVsGgk7NbwkXBuZxgSpRbAIkgBcnpDFBjTB02Sr4nI0xr5Lnbh316hdXs3Ycq5ibqsFSLyK1QeIi07L0mhoElZ0mRAAECwEKcY/p0jcX0UVzYzFbTJOgU4Kg5pL6nrkb7LmwB61d1SpcN07L1qQ3iJ3O6vxPqmANbJXmekMU4DK3cwIXfiagY03vpC8PEzVrNa31psFMXdelhafhAN/DJ811BosDx81FJvgbOsCStMQYYIKDFz2se4ExuJWFbE3hvAsBdceLxLs4F5IhdeGoim0ON3nUqyFQaVUnYIXcGEDV3yQpRTdGq3e15IQiPOZd7ybkCxO2q1o/otO517oQtI76IGY22/hYYwkUjBI10QhZVzYAS17jcxqumiARcf2EIWtTHQB4WrnxRIabnX+UIWWnnYO+KrE6g2PC9Wno0eSELWpjPGk9LU6H/C5PRYGV53kXQhTPia9RnqLzfSpJc6eyEKZ9VvhhFOnFvCumBkPkhCumMz6g8ly1Scz76IQoMPR4zVHF1zBuV6G7PihCuo2bofP+VwY71D5oQouuP0P69TzXsU9Ce6EK79McPpEkPMFefgr42pN7lCEz4n6ezR9T/l91GMtSMcoQstY8Op/wCaBtZe1RPhB3shC1rOfXXSANMSJQhCy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GgAAAwEBAQEAAAAAAAAAAAAAAAECAwQFBv/EADgQAAEDAgUCAggGAgIDAQAAAAEAAhEDIQQSMUFRE2EicQUyQlKBkaHRFCMzYsHwseGCkjRDU3L/xAAYAQEBAQEBAAAAAAAAAAAAAAAAAQIDBP/EABoRAQEBAQEBAQAAAAAAAAAAAAARARIhMQL/2gAMAwEAAhEDEQA/APuocEBzwtYSyleiuWIDjuEwZTLHIa1wMwlPTnLqgvvaVTmlwU9M90pQKh3Vh4PMrPIe6Mp4PyVLrYCTqnl7rG4TDyoVtklIsIUtqXWmeRsp6tRMKg4oMHVLKOUK0FTkKw4crnyHYo8Q5QrplEA6hcwLu6edwUhW/TYVLqQ2JCgVDwmKvZPVp9F2zvmlFRvCsVAU8wKUZZqkTCg1XDULcwkWg7JRj1kustHNHCzLRponiXR1lbavdZGkT6pCOi4J4XW4qo6krnDXyiXtMEJCtnO7qC6OFGY7hJxBRarN5IWZ80IU8xRnKUyhVnFB5T6imEQi+rzph6jKnlRFZxyn1FEIhPD1ece6oMHaE0ABAoTHmnA5TDe4SkEHYj5o8Q1QZ3CcjcJSEHlPqFKBsUZRyEJquoY0S6h7JFo5CUIH1ClnPCICIQPOmHqYKITwaCp2T6jVAcYUmSVFrXqBLMCoLSdEsh4SDW2xSLoWeVw2KRzKDTOlmB1UAHcIIaqLlpThp1hZw0jVSW8KK1yt/oQsYPJQkSplEqMwRmA3UrUaSnKyzdkw5Ksagpysg7lMO7pSNcyMyiUSlSLlOVEolKRpKJUZkSlI0zInss8yC6NTCUi5CcjhYOxFFvrVaY83BR+Ow3/3p/NLhHVZFlyjG4Y6VmKvxdA/+5nzTrCN7Jgwsm16TtKjD/yCsEHS6Ui8yUhTKcoHKLKU0pDTClCCpKJKmUpQWSpKRSQBCnKU5RdWhQUJz3QpUjkLijOVmXEcFSak2F77Lzda7zG2dGfkArnNaHBpFydEdYX0t3Cdasx0ZhrlCef4Lm67Zjf4I6zRqJ7CE605x05+P8pioQLmVxvr02nxGPgsn46k2QA53kAr1qTHo9QzqjrWuvFq4+s61Ngb9VzVHYir673EcE2VupMe5U9IUKVjUk8C65avpk6UaY83/YLyxRcdVQoq9JGlXH4yp62ILezBC5XuqPMuqOJ7ldHQVCiOFKsceV/vFT0ah0JXoCmBsnEbKUjhbh63vrRtGsPb+q6b7BItcUHBiatahrmPkVWD9MdI/nOe09l1uoyLx8Vg/ANqn9P4xCviPTw/p7DmAa//AGC7qXpbCvH6rQvn6foajM1CT2Bsu2jgMLR9SkyeSJKthHttxtB3q1WlV+Jp++35ryw1o0ViE71I9H8VS976FScXTGklcNk5Cnekdv4ynw75D7o/GU9w76fdcaLJ3q847RiqRMSfkq/EUj7Y+NlwJRayd6c49IVGO9VwPkU5XlxBkLRtZ7d1e05d8oXH+JPCFe8OdZGuOFm6uO6yKUBco6ZVnEHYfMqTWJEBrYSgISYegveRsPJQWuIibLREoRj0uUxRC180FUZ9MDZPIFSJRCDQjKEFyRcgeUJWWFbG0aXr1GzwLlcrvSL6hjD0Sf3PsFczUr0YUktGpC4mjEVL1Kh8m2C2ZThWJWsjZAMoDFYEIAW2VIhOEAFXxUpqBz3TBUoUF5k8yzlEoNA5GZZzeETYGd0GuadUZllKJRW2dAcFhJ0TzX/hBtmHCFhmHtEShFUQhIuUFyGNLJSFkXd0s6QrWQiZWReAsqmJawSXQrCuqUi5eXW9JsFmkk9lyuxmIruikw/5V5SvbdWY0SXBctX0lQZ7UngXXA3A4qteq6B3P8Lqo+i6TbvJee6TErJ/pSo+1CjJ5N/ooNPG4n9V5a0+zp9F6lOhTpiGtA8lqGjYKjzaPo1jLuue67GUGt2WwTUpEhgCqAmhShQmgoQCEIlAIlCR0UDlCkp/26Kf+OUp+qW4E3+qAZJjbUBCGdkX+KkGQYNudkNOYmNAge/b+7IndSDmBLYIHwCQObS450CCptayCbQLBSDmNvEfKyWYSR6zuBsguQNAUKMrvaIlCiEaik1F5hxznnLQpvqHsLIFHH1/WcKTT3W4V3VcTTp+u4DzXJV9KMFqYLu+idL0TTF6tRzzwLBdlLC0KX6dNoPMSVfEeZ1sbif06ZA5j+VbPRdaoZr1QOwuvXATCVXHR9G4enq3OeXLrbTa0Q0ADsFQQpQABNJNSgTSS31QUnKn6oUU0Sl/ZQedEDnujRKYujadAhDlE31S2sJSB2ALj20HxQUbFIm6QMkgeI9rAfFIEOlrb8xYIKnU/wApaQdJ02n+VMgkMEFw2iwTmXeG7hudkD07c7JRaBIB1j7pAibGXHfVDiGjxEEnm5+SgCA5uS2Uey2/1Sf4wGEwBsLkpiSBs3cmymmZeW0xDI9YKmm8FxDYysB05ScZJbBy8BTLOs4AFzhqSqdM/mOgcCyAccgjc6AXKQimMxsTydUpMfliEyAPEYzcuuoiHUy9xd4r8IU5wd6h7gWQqNQ0NEAADsE0iiVoNMJAlEqUUiVMppQ5R2SBvKAdgLKCpSJ3SQJng/VFVrbjaEE2nblT2gf5+gR7U78m8eQQVMj+U9RO395UaOkwDybu+Scx4nW7vP8ACCpnST5fcpSJtr2uUhLrwSBu6w+SM2azZcP22CEVpezT3u5K8ToPeeb/AACWYA5Qb8NCCQIkhpJ8yUATvc932HyTN7XdHwCQzEy0R+59ylLTpNT/AAimTIgmf2s0Q52VsSKY4Fygkx4nBvZuqXq3gNB9p2pQDYps8ADR7z0mDK0hkuLtXuSAznNFh7TvtslIqWEvHJsEFNOSmWUzmMWKTQ2k2arszz8ym9wYIc6P2t1U0wXOBDco3m5KgMr609UZWbN+6H1LdOgJOmbYLLF1M1VlNlwTcBdDA2kyYgBVENyYZozkl31JUNYTUNaqQBHOiywxNWu+qTI0utPSLi2gALcoLc51UjpWZueUiWtsPE/gXVYWDSaBoWrjw7+ninsd7Wg2QdE1Dq1oQrdTc5xOaJ7oUDnZAKnX7a/6Qf7N1rUXN43SBupJ2P1+yPPTvooL2/tkb8nbeP4Ugzpf6omSGtlzjqNgguY1ueNSg2F/qpJAMZr8NCYBFwGtHJRcMEkWkpEjQX7C6RdmsA6ofkFRcWRmcG8BqKcENkwB3KWYH1QXfQIF7hhPdyC8GZeZ4aiGTkHiIb2GqBcy1p83apARdrIm8lDi02c8mNmoodlLoqE1HD2Wiw+CKhJb+Y/ps0gG5+KGzlim1rfMKBla8uGarU54+yC2zEMb02DeLpNIn8sSTq43ScIbnxBmNG7BDXOfcEhvA+6C3ED1rnuUhJHiJjhtlDyKNEugB3dNoL6QqVCQIm6B30Ba0HjVKbktYT3dZSKhqD8puUbFw/hVAaPzHH5oFUBcAKrre6NFRe4tLaDI7nZZGqHEimyY3Oi0DXOu93wFoUEMYykfE7NUPxKeIquzim2GzukatOkcrfE4nQKKbHurdV8ftHCqNadJlFhc4xy47qKtR9VsUh4eSqrBrmg1DYLOnXz2pMkDVx0UVeFpCjTib7k7rDGu61QU6d+Vv0y6S9xP0CjPSpnK0gmNAiNmRTp30A1XHhwatd9SLAwFrVbUrDL6jd+UnOZhaENmwsg6WgQJInuULjYypUYHmqWzeEJFroO0wJ5KAZtc/QKQXH9NgHLnfZIlrTD3F7uNfoqysETY/wDUSnfgDu4qR1HiAOm3flTmYD4Qah2vP1RVyP3PPAsEyDl8bgxnDTB+aRzuuSGN7fdIOY2SxpqO2PHxQUCT4aLMrRuQglrXXmo4bf3RS4OgdU3OjBp/tUPCJe7KBsLIKl5HiIYOB91LSGn8pknTMbf7KWYEktYexKvxkagDsik4Wmu8AcaD/aGukRSpwNi4fwlFMG5zO+ZTc+o4jIAxvJ1QNzYGas+RwdFIqHSiwf8A6dYJFlOn4qr5M2zXT6tR36bIB9ooGWADNXqSBe9gEdRzgBQbA95wsl0w2H1nSRu46JdYunoN19t38IK6bWeOs6Ty7+EjWc8EUWwI9ZyBRDSX1nZncnZJ1cN8NJpc4cIKbRA8dUydZcpqVmu8LQXxsNFJpVKpmq4ke6FpFOiALCNkCYKkG4BPGyVRrAJe75lQ6u+p+i2e50RTw5LszznI50Qa0Xh8lg8IGpGvksTUdVcWh2UA3jVa1K1OiCCZdt3XPQBbVfUqSHP0aNURtTotpt0jed0V8Q2lIbc8BS51SqYdYcBUymIn6qKwZTfVINYkA3DPuutoFOnNgBsszUYyBIWWINSr6ohBniMS+q/pUjcrbD0AzeTudys6GHbSGYGT7RO60rYhtJpg33ugMTiG0gWtIC56NN1d3Uqjwg+FpUUKLq9Q1KoMD1QR9V3CwM6hX4iw2AELkNcSddUKK1cHEfmvDG8NMfMoa72aNO3JsFIIJljS4+85UWnLNV4A4FlUwjlJ/NeXn3Bp8lbS8iGNDRybrNtRulJk8HQKgx9Sc7jHDbIB2S3UcXniZKvM82ptDeC5QX0aJyjxO91u6QNWqQD+WI0FyhFw2kc1R5Ljqdyim3qONRwyMbpOqOnTogveQN5JlZVKzsRam09MaTuithUL7UmjLPrO3TLAP1Xkzzp8kqbXEQTftoEP6dIS4gIGKgmGMnubBOHukudF7ws21iRFJsyLOOiBSfUdNRxP7dAgbXUwTkGd3a60BqOAFmjXkpF1KgwHQDZYCrVxBAp+CmTBO5Qa1G02wXm+t7p9Qg/ls+dgilRAAi/JNyU6lRlM3IlBn031HE1Hkg7CwWuVlJl4AF7LI1nVARTb4eSp6Jcc1Qlx42CCvxRqWotJ27D4pMoOqeKq7MTfsFsGNbM2GqyxGLbTb4dUI18FIAEi2yxqYkudlpNkjhYUqdWsS6qSB7o1+K7KdMNpjYD5KDlpYdzqwqVSCRoBouirkpAvcQOVFbFsZZuvdc5pvxRBqeFnG5VHTUqhtHqAWI3WDHVMQC4mGnZdGIaHYfILQIErlw1VtMNYT4v8hQdIpAaf7RUrMptM8WVuf4SGA3C4atBznB1R3hnRA2VqmIEU7NHtbHyWtOgNXXMalXRDGiAQAPoEqtYsEMEgiyC3OZSGq4qdWpVxgcy7AIPCDTqVHEvMN93cropUxTYGiwHCBuogkkAgcShS7EsaSCSfIFCKvNVfZoFMfMo6TWnM8z3KkVar4yNyCN9U20cxl5LuJVZwziG5stJpe4/L5pRVqDxOyjhv3Vk06U5nCeVkcSXOy0mwRubQg2bSp0xJIaIuoOJF20WknlZsouquPVcTfTQLoYwNAtHAQYCg6q4OruzE+yNB911NaG3dAGkLN1enSGWQXLmc6tXcQ3wN5OqHjXE4zLFOiJcdgpo0CXB1c5nHQbBVRoNYSWAk7uOpXS1oY0lx01QMNa3xOgCZhctTGE1DToCXA3hYekMW4/l0vXJgDdbYKgKdODcky53PZIVTKGd4dVOdw04+S6WMyiXHeyowxuYgQF5uJxTqtTp0RJJgEcJ9VtisWQenRu42Sw+HLvFUkvN77KsJhRT8ROaodXLorPbQaSbGLAoANDZzG0XWL8SwGG87XK5etVxLoYS1nP2XRSpBkBgvEz90Kguq1SW+qN1baDM0gHMDJcdVsGgk7NbwkXBuZxgSpRbAIkgBcnpDFBjTB02Sr4nI0xr5Lnbh316hdXs3Ycq5ibqsFSLyK1QeIi07L0mhoElZ0mRAAECwEKcY/p0jcX0UVzYzFbTJOgU4Kg5pL6nrkb7LmwB61d1SpcN07L1qQ3iJ3O6vxPqmANbJXmekMU4DK3cwIXfiagY03vpC8PEzVrNa31psFMXdelhafhAN/DJ811BosDx81FJvgbOsCStMQYYIKDFz2se4ExuJWFbE3hvAsBdceLxLs4F5IhdeGoim0ON3nUqyFQaVUnYIXcGEDV3yQpRTdGq3e15IQiPOZd7ybkCxO2q1o/otO517oQtI76IGY22/hYYwkUjBI10QhZVzYAS17jcxqumiARcf2EIWtTHQB4WrnxRIabnX+UIWWnnYO+KrE6g2PC9Wno0eSELWpjPGk9LU6H/C5PRYGV53kXQhTPia9RnqLzfSpJc6eyEKZ9VvhhFOnFvCumBkPkhCumMz6g8ly1Scz76IQoMPR4zVHF1zBuV6G7PihCuo2bofP+VwY71D5oQouuP0P69TzXsU9Ce6EK79McPpEkPMFefgr42pN7lCEz4n6ezR9T/l91GMtSMcoQstY8Op/wCaBtZe1RPhB3shC1rOfXXSANMSJQhCy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GgAAAwEBAQEAAAAAAAAAAAAAAAECAwQFBv/EADgQAAEDAgUCAggGAgIDAQAAAAEAAhEDIQQSMUFRE2EicQUyQlKBkaHRFCMzYsHwseGCkjRDU3L/xAAYAQEBAQEBAAAAAAAAAAAAAAAAAQIDBP/EABoRAQEBAQEBAQAAAAAAAAAAAAARARIhMQL/2gAMAwEAAhEDEQA/APuocEBzwtYSyleiuWIDjuEwZTLHIa1wMwlPTnLqgvvaVTmlwU9M90pQKh3Vh4PMrPIe6Mp4PyVLrYCTqnl7rG4TDyoVtklIsIUtqXWmeRsp6tRMKg4oMHVLKOUK0FTkKw4crnyHYo8Q5QrplEA6hcwLu6edwUhW/TYVLqQ2JCgVDwmKvZPVp9F2zvmlFRvCsVAU8wKUZZqkTCg1XDULcwkWg7JRj1kustHNHCzLRponiXR1lbavdZGkT6pCOi4J4XW4qo6krnDXyiXtMEJCtnO7qC6OFGY7hJxBRarN5IWZ80IU8xRnKUyhVnFB5T6imEQi+rzph6jKnlRFZxyn1FEIhPD1ece6oMHaE0ABAoTHmnA5TDe4SkEHYj5o8Q1QZ3CcjcJSEHlPqFKBsUZRyEJquoY0S6h7JFo5CUIH1ClnPCICIQPOmHqYKITwaCp2T6jVAcYUmSVFrXqBLMCoLSdEsh4SDW2xSLoWeVw2KRzKDTOlmB1UAHcIIaqLlpThp1hZw0jVSW8KK1yt/oQsYPJQkSplEqMwRmA3UrUaSnKyzdkw5Ksagpysg7lMO7pSNcyMyiUSlSLlOVEolKRpKJUZkSlI0zInss8yC6NTCUi5CcjhYOxFFvrVaY83BR+Ow3/3p/NLhHVZFlyjG4Y6VmKvxdA/+5nzTrCN7Jgwsm16TtKjD/yCsEHS6Ui8yUhTKcoHKLKU0pDTClCCpKJKmUpQWSpKRSQBCnKU5RdWhQUJz3QpUjkLijOVmXEcFSak2F77Lzda7zG2dGfkArnNaHBpFydEdYX0t3Cdasx0ZhrlCef4Lm67Zjf4I6zRqJ7CE605x05+P8pioQLmVxvr02nxGPgsn46k2QA53kAr1qTHo9QzqjrWuvFq4+s61Ngb9VzVHYir673EcE2VupMe5U9IUKVjUk8C65avpk6UaY83/YLyxRcdVQoq9JGlXH4yp62ILezBC5XuqPMuqOJ7ldHQVCiOFKsceV/vFT0ah0JXoCmBsnEbKUjhbh63vrRtGsPb+q6b7BItcUHBiatahrmPkVWD9MdI/nOe09l1uoyLx8Vg/ANqn9P4xCviPTw/p7DmAa//AGC7qXpbCvH6rQvn6foajM1CT2Bsu2jgMLR9SkyeSJKthHttxtB3q1WlV+Jp++35ryw1o0ViE71I9H8VS976FScXTGklcNk5Cnekdv4ynw75D7o/GU9w76fdcaLJ3q847RiqRMSfkq/EUj7Y+NlwJRayd6c49IVGO9VwPkU5XlxBkLRtZ7d1e05d8oXH+JPCFe8OdZGuOFm6uO6yKUBco6ZVnEHYfMqTWJEBrYSgISYegveRsPJQWuIibLREoRj0uUxRC180FUZ9MDZPIFSJRCDQjKEFyRcgeUJWWFbG0aXr1GzwLlcrvSL6hjD0Sf3PsFczUr0YUktGpC4mjEVL1Kh8m2C2ZThWJWsjZAMoDFYEIAW2VIhOEAFXxUpqBz3TBUoUF5k8yzlEoNA5GZZzeETYGd0GuadUZllKJRW2dAcFhJ0TzX/hBtmHCFhmHtEShFUQhIuUFyGNLJSFkXd0s6QrWQiZWReAsqmJawSXQrCuqUi5eXW9JsFmkk9lyuxmIruikw/5V5SvbdWY0SXBctX0lQZ7UngXXA3A4qteq6B3P8Lqo+i6TbvJee6TErJ/pSo+1CjJ5N/ooNPG4n9V5a0+zp9F6lOhTpiGtA8lqGjYKjzaPo1jLuue67GUGt2WwTUpEhgCqAmhShQmgoQCEIlAIlCR0UDlCkp/26Kf+OUp+qW4E3+qAZJjbUBCGdkX+KkGQYNudkNOYmNAge/b+7IndSDmBLYIHwCQObS450CCptayCbQLBSDmNvEfKyWYSR6zuBsguQNAUKMrvaIlCiEaik1F5hxznnLQpvqHsLIFHH1/WcKTT3W4V3VcTTp+u4DzXJV9KMFqYLu+idL0TTF6tRzzwLBdlLC0KX6dNoPMSVfEeZ1sbif06ZA5j+VbPRdaoZr1QOwuvXATCVXHR9G4enq3OeXLrbTa0Q0ADsFQQpQABNJNSgTSS31QUnKn6oUU0Sl/ZQedEDnujRKYujadAhDlE31S2sJSB2ALj20HxQUbFIm6QMkgeI9rAfFIEOlrb8xYIKnU/wApaQdJ02n+VMgkMEFw2iwTmXeG7hudkD07c7JRaBIB1j7pAibGXHfVDiGjxEEnm5+SgCA5uS2Uey2/1Sf4wGEwBsLkpiSBs3cmymmZeW0xDI9YKmm8FxDYysB05ScZJbBy8BTLOs4AFzhqSqdM/mOgcCyAccgjc6AXKQimMxsTydUpMfliEyAPEYzcuuoiHUy9xd4r8IU5wd6h7gWQqNQ0NEAADsE0iiVoNMJAlEqUUiVMppQ5R2SBvKAdgLKCpSJ3SQJng/VFVrbjaEE2nblT2gf5+gR7U78m8eQQVMj+U9RO395UaOkwDybu+Scx4nW7vP8ACCpnST5fcpSJtr2uUhLrwSBu6w+SM2azZcP22CEVpezT3u5K8ToPeeb/AACWYA5Qb8NCCQIkhpJ8yUATvc932HyTN7XdHwCQzEy0R+59ylLTpNT/AAimTIgmf2s0Q52VsSKY4Fygkx4nBvZuqXq3gNB9p2pQDYps8ADR7z0mDK0hkuLtXuSAznNFh7TvtslIqWEvHJsEFNOSmWUzmMWKTQ2k2arszz8ym9wYIc6P2t1U0wXOBDco3m5KgMr609UZWbN+6H1LdOgJOmbYLLF1M1VlNlwTcBdDA2kyYgBVENyYZozkl31JUNYTUNaqQBHOiywxNWu+qTI0utPSLi2gALcoLc51UjpWZueUiWtsPE/gXVYWDSaBoWrjw7+ninsd7Wg2QdE1Dq1oQrdTc5xOaJ7oUDnZAKnX7a/6Qf7N1rUXN43SBupJ2P1+yPPTvooL2/tkb8nbeP4Ugzpf6omSGtlzjqNgguY1ueNSg2F/qpJAMZr8NCYBFwGtHJRcMEkWkpEjQX7C6RdmsA6ofkFRcWRmcG8BqKcENkwB3KWYH1QXfQIF7hhPdyC8GZeZ4aiGTkHiIb2GqBcy1p83apARdrIm8lDi02c8mNmoodlLoqE1HD2Wiw+CKhJb+Y/ps0gG5+KGzlim1rfMKBla8uGarU54+yC2zEMb02DeLpNIn8sSTq43ScIbnxBmNG7BDXOfcEhvA+6C3ED1rnuUhJHiJjhtlDyKNEugB3dNoL6QqVCQIm6B30Ba0HjVKbktYT3dZSKhqD8puUbFw/hVAaPzHH5oFUBcAKrre6NFRe4tLaDI7nZZGqHEimyY3Oi0DXOu93wFoUEMYykfE7NUPxKeIquzim2GzukatOkcrfE4nQKKbHurdV8ftHCqNadJlFhc4xy47qKtR9VsUh4eSqrBrmg1DYLOnXz2pMkDVx0UVeFpCjTib7k7rDGu61QU6d+Vv0y6S9xP0CjPSpnK0gmNAiNmRTp30A1XHhwatd9SLAwFrVbUrDL6jd+UnOZhaENmwsg6WgQJInuULjYypUYHmqWzeEJFroO0wJ5KAZtc/QKQXH9NgHLnfZIlrTD3F7uNfoqysETY/wDUSnfgDu4qR1HiAOm3flTmYD4Qah2vP1RVyP3PPAsEyDl8bgxnDTB+aRzuuSGN7fdIOY2SxpqO2PHxQUCT4aLMrRuQglrXXmo4bf3RS4OgdU3OjBp/tUPCJe7KBsLIKl5HiIYOB91LSGn8pknTMbf7KWYEktYexKvxkagDsik4Wmu8AcaD/aGukRSpwNi4fwlFMG5zO+ZTc+o4jIAxvJ1QNzYGas+RwdFIqHSiwf8A6dYJFlOn4qr5M2zXT6tR36bIB9ooGWADNXqSBe9gEdRzgBQbA95wsl0w2H1nSRu46JdYunoN19t38IK6bWeOs6Ty7+EjWc8EUWwI9ZyBRDSX1nZncnZJ1cN8NJpc4cIKbRA8dUydZcpqVmu8LQXxsNFJpVKpmq4ke6FpFOiALCNkCYKkG4BPGyVRrAJe75lQ6u+p+i2e50RTw5LszznI50Qa0Xh8lg8IGpGvksTUdVcWh2UA3jVa1K1OiCCZdt3XPQBbVfUqSHP0aNURtTotpt0jed0V8Q2lIbc8BS51SqYdYcBUymIn6qKwZTfVINYkA3DPuutoFOnNgBsszUYyBIWWINSr6ohBniMS+q/pUjcrbD0AzeTudys6GHbSGYGT7RO60rYhtJpg33ugMTiG0gWtIC56NN1d3Uqjwg+FpUUKLq9Q1KoMD1QR9V3CwM6hX4iw2AELkNcSddUKK1cHEfmvDG8NMfMoa72aNO3JsFIIJljS4+85UWnLNV4A4FlUwjlJ/NeXn3Bp8lbS8iGNDRybrNtRulJk8HQKgx9Sc7jHDbIB2S3UcXniZKvM82ptDeC5QX0aJyjxO91u6QNWqQD+WI0FyhFw2kc1R5Ljqdyim3qONRwyMbpOqOnTogveQN5JlZVKzsRam09MaTuithUL7UmjLPrO3TLAP1Xkzzp8kqbXEQTftoEP6dIS4gIGKgmGMnubBOHukudF7ws21iRFJsyLOOiBSfUdNRxP7dAgbXUwTkGd3a60BqOAFmjXkpF1KgwHQDZYCrVxBAp+CmTBO5Qa1G02wXm+t7p9Qg/ls+dgilRAAi/JNyU6lRlM3IlBn031HE1Hkg7CwWuVlJl4AF7LI1nVARTb4eSp6Jcc1Qlx42CCvxRqWotJ27D4pMoOqeKq7MTfsFsGNbM2GqyxGLbTb4dUI18FIAEi2yxqYkudlpNkjhYUqdWsS6qSB7o1+K7KdMNpjYD5KDlpYdzqwqVSCRoBouirkpAvcQOVFbFsZZuvdc5pvxRBqeFnG5VHTUqhtHqAWI3WDHVMQC4mGnZdGIaHYfILQIErlw1VtMNYT4v8hQdIpAaf7RUrMptM8WVuf4SGA3C4atBznB1R3hnRA2VqmIEU7NHtbHyWtOgNXXMalXRDGiAQAPoEqtYsEMEgiyC3OZSGq4qdWpVxgcy7AIPCDTqVHEvMN93cropUxTYGiwHCBuogkkAgcShS7EsaSCSfIFCKvNVfZoFMfMo6TWnM8z3KkVar4yNyCN9U20cxl5LuJVZwziG5stJpe4/L5pRVqDxOyjhv3Vk06U5nCeVkcSXOy0mwRubQg2bSp0xJIaIuoOJF20WknlZsouquPVcTfTQLoYwNAtHAQYCg6q4OruzE+yNB911NaG3dAGkLN1enSGWQXLmc6tXcQ3wN5OqHjXE4zLFOiJcdgpo0CXB1c5nHQbBVRoNYSWAk7uOpXS1oY0lx01QMNa3xOgCZhctTGE1DToCXA3hYekMW4/l0vXJgDdbYKgKdODcky53PZIVTKGd4dVOdw04+S6WMyiXHeyowxuYgQF5uJxTqtTp0RJJgEcJ9VtisWQenRu42Sw+HLvFUkvN77KsJhRT8ROaodXLorPbQaSbGLAoANDZzG0XWL8SwGG87XK5etVxLoYS1nP2XRSpBkBgvEz90Kguq1SW+qN1baDM0gHMDJcdVsGgk7NbwkXBuZxgSpRbAIkgBcnpDFBjTB02Sr4nI0xr5Lnbh316hdXs3Ycq5ibqsFSLyK1QeIi07L0mhoElZ0mRAAECwEKcY/p0jcX0UVzYzFbTJOgU4Kg5pL6nrkb7LmwB61d1SpcN07L1qQ3iJ3O6vxPqmANbJXmekMU4DK3cwIXfiagY03vpC8PEzVrNa31psFMXdelhafhAN/DJ811BosDx81FJvgbOsCStMQYYIKDFz2se4ExuJWFbE3hvAsBdceLxLs4F5IhdeGoim0ON3nUqyFQaVUnYIXcGEDV3yQpRTdGq3e15IQiPOZd7ybkCxO2q1o/otO517oQtI76IGY22/hYYwkUjBI10QhZVzYAS17jcxqumiARcf2EIWtTHQB4WrnxRIabnX+UIWWnnYO+KrE6g2PC9Wno0eSELWpjPGk9LU6H/C5PRYGV53kXQhTPia9RnqLzfSpJc6eyEKZ9VvhhFOnFvCumBkPkhCumMz6g8ly1Scz76IQoMPR4zVHF1zBuV6G7PihCuo2bofP+VwY71D5oQouuP0P69TzXsU9Ce6EK79McPpEkPMFefgr42pN7lCEz4n6ezR9T/l91GMtSMcoQstY8Op/wCaBtZe1RPhB3shC1rOfXXSANMSJQhCy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data:image/jpeg;base64,/9j/4AAQSkZJRgABAQAAAQABAAD/2wBDAAkGBwgHBgkIBwgKCgkLDRYPDQwMDRsUFRAWIB0iIiAdHx8kKDQsJCYxJx8fLT0tMTU3Ojo6Iys/RD84QzQ5Ojf/2wBDAQoKCg0MDRoPDxo3JR8lNzc3Nzc3Nzc3Nzc3Nzc3Nzc3Nzc3Nzc3Nzc3Nzc3Nzc3Nzc3Nzc3Nzc3Nzc3Nzc3Nzf/wAARCADCAQMDASIAAhEBAxEB/8QAGgAAAwEBAQEAAAAAAAAAAAAAAAECAwQFBv/EADgQAAEDAgUCAggGAgIDAQAAAAEAAhEDIQQSMUFRE2EicQUyQlKBkaHRFCMzYsHwseGCkjRDU3L/xAAYAQEBAQEBAAAAAAAAAAAAAAAAAQIDBP/EABoRAQEBAQEBAQAAAAAAAAAAAAARARIhMQL/2gAMAwEAAhEDEQA/APuocEBzwtYSyleiuWIDjuEwZTLHIa1wMwlPTnLqgvvaVTmlwU9M90pQKh3Vh4PMrPIe6Mp4PyVLrYCTqnl7rG4TDyoVtklIsIUtqXWmeRsp6tRMKg4oMHVLKOUK0FTkKw4crnyHYo8Q5QrplEA6hcwLu6edwUhW/TYVLqQ2JCgVDwmKvZPVp9F2zvmlFRvCsVAU8wKUZZqkTCg1XDULcwkWg7JRj1kustHNHCzLRponiXR1lbavdZGkT6pCOi4J4XW4qo6krnDXyiXtMEJCtnO7qC6OFGY7hJxBRarN5IWZ80IU8xRnKUyhVnFB5T6imEQi+rzph6jKnlRFZxyn1FEIhPD1ece6oMHaE0ABAoTHmnA5TDe4SkEHYj5o8Q1QZ3CcjcJSEHlPqFKBsUZRyEJquoY0S6h7JFo5CUIH1ClnPCICIQPOmHqYKITwaCp2T6jVAcYUmSVFrXqBLMCoLSdEsh4SDW2xSLoWeVw2KRzKDTOlmB1UAHcIIaqLlpThp1hZw0jVSW8KK1yt/oQsYPJQkSplEqMwRmA3UrUaSnKyzdkw5Ksagpysg7lMO7pSNcyMyiUSlSLlOVEolKRpKJUZkSlI0zInss8yC6NTCUi5CcjhYOxFFvrVaY83BR+Ow3/3p/NLhHVZFlyjG4Y6VmKvxdA/+5nzTrCN7Jgwsm16TtKjD/yCsEHS6Ui8yUhTKcoHKLKU0pDTClCCpKJKmUpQWSpKRSQBCnKU5RdWhQUJz3QpUjkLijOVmXEcFSak2F77Lzda7zG2dGfkArnNaHBpFydEdYX0t3Cdasx0ZhrlCef4Lm67Zjf4I6zRqJ7CE605x05+P8pioQLmVxvr02nxGPgsn46k2QA53kAr1qTHo9QzqjrWuvFq4+s61Ngb9VzVHYir673EcE2VupMe5U9IUKVjUk8C65avpk6UaY83/YLyxRcdVQoq9JGlXH4yp62ILezBC5XuqPMuqOJ7ldHQVCiOFKsceV/vFT0ah0JXoCmBsnEbKUjhbh63vrRtGsPb+q6b7BItcUHBiatahrmPkVWD9MdI/nOe09l1uoyLx8Vg/ANqn9P4xCviPTw/p7DmAa//AGC7qXpbCvH6rQvn6foajM1CT2Bsu2jgMLR9SkyeSJKthHttxtB3q1WlV+Jp++35ryw1o0ViE71I9H8VS976FScXTGklcNk5Cnekdv4ynw75D7o/GU9w76fdcaLJ3q847RiqRMSfkq/EUj7Y+NlwJRayd6c49IVGO9VwPkU5XlxBkLRtZ7d1e05d8oXH+JPCFe8OdZGuOFm6uO6yKUBco6ZVnEHYfMqTWJEBrYSgISYegveRsPJQWuIibLREoRj0uUxRC180FUZ9MDZPIFSJRCDQjKEFyRcgeUJWWFbG0aXr1GzwLlcrvSL6hjD0Sf3PsFczUr0YUktGpC4mjEVL1Kh8m2C2ZThWJWsjZAMoDFYEIAW2VIhOEAFXxUpqBz3TBUoUF5k8yzlEoNA5GZZzeETYGd0GuadUZllKJRW2dAcFhJ0TzX/hBtmHCFhmHtEShFUQhIuUFyGNLJSFkXd0s6QrWQiZWReAsqmJawSXQrCuqUi5eXW9JsFmkk9lyuxmIruikw/5V5SvbdWY0SXBctX0lQZ7UngXXA3A4qteq6B3P8Lqo+i6TbvJee6TErJ/pSo+1CjJ5N/ooNPG4n9V5a0+zp9F6lOhTpiGtA8lqGjYKjzaPo1jLuue67GUGt2WwTUpEhgCqAmhShQmgoQCEIlAIlCR0UDlCkp/26Kf+OUp+qW4E3+qAZJjbUBCGdkX+KkGQYNudkNOYmNAge/b+7IndSDmBLYIHwCQObS450CCptayCbQLBSDmNvEfKyWYSR6zuBsguQNAUKMrvaIlCiEaik1F5hxznnLQpvqHsLIFHH1/WcKTT3W4V3VcTTp+u4DzXJV9KMFqYLu+idL0TTF6tRzzwLBdlLC0KX6dNoPMSVfEeZ1sbif06ZA5j+VbPRdaoZr1QOwuvXATCVXHR9G4enq3OeXLrbTa0Q0ADsFQQpQABNJNSgTSS31QUnKn6oUU0Sl/ZQedEDnujRKYujadAhDlE31S2sJSB2ALj20HxQUbFIm6QMkgeI9rAfFIEOlrb8xYIKnU/wApaQdJ02n+VMgkMEFw2iwTmXeG7hudkD07c7JRaBIB1j7pAibGXHfVDiGjxEEnm5+SgCA5uS2Uey2/1Sf4wGEwBsLkpiSBs3cmymmZeW0xDI9YKmm8FxDYysB05ScZJbBy8BTLOs4AFzhqSqdM/mOgcCyAccgjc6AXKQimMxsTydUpMfliEyAPEYzcuuoiHUy9xd4r8IU5wd6h7gWQqNQ0NEAADsE0iiVoNMJAlEqUUiVMppQ5R2SBvKAdgLKCpSJ3SQJng/VFVrbjaEE2nblT2gf5+gR7U78m8eQQVMj+U9RO395UaOkwDybu+Scx4nW7vP8ACCpnST5fcpSJtr2uUhLrwSBu6w+SM2azZcP22CEVpezT3u5K8ToPeeb/AACWYA5Qb8NCCQIkhpJ8yUATvc932HyTN7XdHwCQzEy0R+59ylLTpNT/AAimTIgmf2s0Q52VsSKY4Fygkx4nBvZuqXq3gNB9p2pQDYps8ADR7z0mDK0hkuLtXuSAznNFh7TvtslIqWEvHJsEFNOSmWUzmMWKTQ2k2arszz8ym9wYIc6P2t1U0wXOBDco3m5KgMr609UZWbN+6H1LdOgJOmbYLLF1M1VlNlwTcBdDA2kyYgBVENyYZozkl31JUNYTUNaqQBHOiywxNWu+qTI0utPSLi2gALcoLc51UjpWZueUiWtsPE/gXVYWDSaBoWrjw7+ninsd7Wg2QdE1Dq1oQrdTc5xOaJ7oUDnZAKnX7a/6Qf7N1rUXN43SBupJ2P1+yPPTvooL2/tkb8nbeP4Ugzpf6omSGtlzjqNgguY1ueNSg2F/qpJAMZr8NCYBFwGtHJRcMEkWkpEjQX7C6RdmsA6ofkFRcWRmcG8BqKcENkwB3KWYH1QXfQIF7hhPdyC8GZeZ4aiGTkHiIb2GqBcy1p83apARdrIm8lDi02c8mNmoodlLoqE1HD2Wiw+CKhJb+Y/ps0gG5+KGzlim1rfMKBla8uGarU54+yC2zEMb02DeLpNIn8sSTq43ScIbnxBmNG7BDXOfcEhvA+6C3ED1rnuUhJHiJjhtlDyKNEugB3dNoL6QqVCQIm6B30Ba0HjVKbktYT3dZSKhqD8puUbFw/hVAaPzHH5oFUBcAKrre6NFRe4tLaDI7nZZGqHEimyY3Oi0DXOu93wFoUEMYykfE7NUPxKeIquzim2GzukatOkcrfE4nQKKbHurdV8ftHCqNadJlFhc4xy47qKtR9VsUh4eSqrBrmg1DYLOnXz2pMkDVx0UVeFpCjTib7k7rDGu61QU6d+Vv0y6S9xP0CjPSpnK0gmNAiNmRTp30A1XHhwatd9SLAwFrVbUrDL6jd+UnOZhaENmwsg6WgQJInuULjYypUYHmqWzeEJFroO0wJ5KAZtc/QKQXH9NgHLnfZIlrTD3F7uNfoqysETY/wDUSnfgDu4qR1HiAOm3flTmYD4Qah2vP1RVyP3PPAsEyDl8bgxnDTB+aRzuuSGN7fdIOY2SxpqO2PHxQUCT4aLMrRuQglrXXmo4bf3RS4OgdU3OjBp/tUPCJe7KBsLIKl5HiIYOB91LSGn8pknTMbf7KWYEktYexKvxkagDsik4Wmu8AcaD/aGukRSpwNi4fwlFMG5zO+ZTc+o4jIAxvJ1QNzYGas+RwdFIqHSiwf8A6dYJFlOn4qr5M2zXT6tR36bIB9ooGWADNXqSBe9gEdRzgBQbA95wsl0w2H1nSRu46JdYunoN19t38IK6bWeOs6Ty7+EjWc8EUWwI9ZyBRDSX1nZncnZJ1cN8NJpc4cIKbRA8dUydZcpqVmu8LQXxsNFJpVKpmq4ke6FpFOiALCNkCYKkG4BPGyVRrAJe75lQ6u+p+i2e50RTw5LszznI50Qa0Xh8lg8IGpGvksTUdVcWh2UA3jVa1K1OiCCZdt3XPQBbVfUqSHP0aNURtTotpt0jed0V8Q2lIbc8BS51SqYdYcBUymIn6qKwZTfVINYkA3DPuutoFOnNgBsszUYyBIWWINSr6ohBniMS+q/pUjcrbD0AzeTudys6GHbSGYGT7RO60rYhtJpg33ugMTiG0gWtIC56NN1d3Uqjwg+FpUUKLq9Q1KoMD1QR9V3CwM6hX4iw2AELkNcSddUKK1cHEfmvDG8NMfMoa72aNO3JsFIIJljS4+85UWnLNV4A4FlUwjlJ/NeXn3Bp8lbS8iGNDRybrNtRulJk8HQKgx9Sc7jHDbIB2S3UcXniZKvM82ptDeC5QX0aJyjxO91u6QNWqQD+WI0FyhFw2kc1R5Ljqdyim3qONRwyMbpOqOnTogveQN5JlZVKzsRam09MaTuithUL7UmjLPrO3TLAP1Xkzzp8kqbXEQTftoEP6dIS4gIGKgmGMnubBOHukudF7ws21iRFJsyLOOiBSfUdNRxP7dAgbXUwTkGd3a60BqOAFmjXkpF1KgwHQDZYCrVxBAp+CmTBO5Qa1G02wXm+t7p9Qg/ls+dgilRAAi/JNyU6lRlM3IlBn031HE1Hkg7CwWuVlJl4AF7LI1nVARTb4eSp6Jcc1Qlx42CCvxRqWotJ27D4pMoOqeKq7MTfsFsGNbM2GqyxGLbTb4dUI18FIAEi2yxqYkudlpNkjhYUqdWsS6qSB7o1+K7KdMNpjYD5KDlpYdzqwqVSCRoBouirkpAvcQOVFbFsZZuvdc5pvxRBqeFnG5VHTUqhtHqAWI3WDHVMQC4mGnZdGIaHYfILQIErlw1VtMNYT4v8hQdIpAaf7RUrMptM8WVuf4SGA3C4atBznB1R3hnRA2VqmIEU7NHtbHyWtOgNXXMalXRDGiAQAPoEqtYsEMEgiyC3OZSGq4qdWpVxgcy7AIPCDTqVHEvMN93cropUxTYGiwHCBuogkkAgcShS7EsaSCSfIFCKvNVfZoFMfMo6TWnM8z3KkVar4yNyCN9U20cxl5LuJVZwziG5stJpe4/L5pRVqDxOyjhv3Vk06U5nCeVkcSXOy0mwRubQg2bSp0xJIaIuoOJF20WknlZsouquPVcTfTQLoYwNAtHAQYCg6q4OruzE+yNB911NaG3dAGkLN1enSGWQXLmc6tXcQ3wN5OqHjXE4zLFOiJcdgpo0CXB1c5nHQbBVRoNYSWAk7uOpXS1oY0lx01QMNa3xOgCZhctTGE1DToCXA3hYekMW4/l0vXJgDdbYKgKdODcky53PZIVTKGd4dVOdw04+S6WMyiXHeyowxuYgQF5uJxTqtTp0RJJgEcJ9VtisWQenRu42Sw+HLvFUkvN77KsJhRT8ROaodXLorPbQaSbGLAoANDZzG0XWL8SwGG87XK5etVxLoYS1nP2XRSpBkBgvEz90Kguq1SW+qN1baDM0gHMDJcdVsGgk7NbwkXBuZxgSpRbAIkgBcnpDFBjTB02Sr4nI0xr5Lnbh316hdXs3Ycq5ibqsFSLyK1QeIi07L0mhoElZ0mRAAECwEKcY/p0jcX0UVzYzFbTJOgU4Kg5pL6nrkb7LmwB61d1SpcN07L1qQ3iJ3O6vxPqmANbJXmekMU4DK3cwIXfiagY03vpC8PEzVrNa31psFMXdelhafhAN/DJ811BosDx81FJvgbOsCStMQYYIKDFz2se4ExuJWFbE3hvAsBdceLxLs4F5IhdeGoim0ON3nUqyFQaVUnYIXcGEDV3yQpRTdGq3e15IQiPOZd7ybkCxO2q1o/otO517oQtI76IGY22/hYYwkUjBI10QhZVzYAS17jcxqumiARcf2EIWtTHQB4WrnxRIabnX+UIWWnnYO+KrE6g2PC9Wno0eSELWpjPGk9LU6H/C5PRYGV53kXQhTPia9RnqLzfSpJc6eyEKZ9VvhhFOnFvCumBkPkhCumMz6g8ly1Scz76IQoMPR4zVHF1zBuV6G7PihCuo2bofP+VwY71D5oQouuP0P69TzXsU9Ce6EK79McPpEkPMFefgr42pN7lCEz4n6ezR9T/l91GMtSMcoQstY8Op/wCaBtZe1RPhB3shC1rOfXXSANMSJQhCy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76800"/>
            <a:ext cx="2670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1147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tvrd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krt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(</a:t>
            </a:r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variraju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poroznost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čistoću</a:t>
            </a:r>
            <a:r>
              <a:rPr lang="en-US" dirty="0" smtClean="0"/>
              <a:t>), </a:t>
            </a:r>
            <a:r>
              <a:rPr lang="en-US" dirty="0" err="1" smtClean="0"/>
              <a:t>jeftin</a:t>
            </a:r>
            <a:r>
              <a:rPr lang="en-US" dirty="0" smtClean="0"/>
              <a:t>, </a:t>
            </a:r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oblici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(</a:t>
            </a:r>
            <a:r>
              <a:rPr lang="en-US" dirty="0" err="1" smtClean="0"/>
              <a:t>materijal</a:t>
            </a:r>
            <a:r>
              <a:rPr lang="en-US" dirty="0" smtClean="0"/>
              <a:t> u </a:t>
            </a:r>
            <a:r>
              <a:rPr lang="en-US" dirty="0" err="1" smtClean="0"/>
              <a:t>bloku</a:t>
            </a:r>
            <a:r>
              <a:rPr lang="en-US" dirty="0" smtClean="0"/>
              <a:t>, </a:t>
            </a:r>
            <a:r>
              <a:rPr lang="en-US" dirty="0" err="1" smtClean="0"/>
              <a:t>tanko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, gel…), </a:t>
            </a:r>
            <a:r>
              <a:rPr lang="en-US" dirty="0" err="1" smtClean="0"/>
              <a:t>toplotni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izolator</a:t>
            </a:r>
            <a:r>
              <a:rPr lang="en-US" dirty="0" smtClean="0"/>
              <a:t>, </a:t>
            </a:r>
            <a:r>
              <a:rPr lang="en-US" dirty="0" err="1" smtClean="0"/>
              <a:t>hemijska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, </a:t>
            </a:r>
            <a:r>
              <a:rPr lang="en-US" dirty="0" err="1" smtClean="0"/>
              <a:t>transparentnost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građevina</a:t>
            </a:r>
            <a:r>
              <a:rPr lang="en-US" dirty="0" smtClean="0"/>
              <a:t> (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staklo</a:t>
            </a:r>
            <a:r>
              <a:rPr lang="en-US" dirty="0" smtClean="0"/>
              <a:t>), </a:t>
            </a:r>
            <a:r>
              <a:rPr lang="en-US" dirty="0" err="1" smtClean="0"/>
              <a:t>medicina</a:t>
            </a:r>
            <a:r>
              <a:rPr lang="en-US" dirty="0" smtClean="0"/>
              <a:t>, </a:t>
            </a:r>
            <a:r>
              <a:rPr lang="en-US" dirty="0" err="1" smtClean="0"/>
              <a:t>prehrambena</a:t>
            </a:r>
            <a:r>
              <a:rPr lang="en-US" dirty="0" smtClean="0"/>
              <a:t> </a:t>
            </a:r>
            <a:r>
              <a:rPr lang="en-US" dirty="0" err="1" smtClean="0"/>
              <a:t>industrija</a:t>
            </a:r>
            <a:r>
              <a:rPr lang="en-US" dirty="0" smtClean="0"/>
              <a:t>, </a:t>
            </a:r>
            <a:r>
              <a:rPr lang="en-US" dirty="0" err="1" smtClean="0"/>
              <a:t>mikroelektronika</a:t>
            </a:r>
            <a:r>
              <a:rPr lang="en-US" dirty="0" smtClean="0"/>
              <a:t> (</a:t>
            </a:r>
            <a:r>
              <a:rPr lang="en-US" dirty="0" err="1" smtClean="0"/>
              <a:t>čipovi</a:t>
            </a:r>
            <a:r>
              <a:rPr lang="en-US" dirty="0" smtClean="0"/>
              <a:t>), </a:t>
            </a:r>
            <a:r>
              <a:rPr lang="en-US" dirty="0" err="1" smtClean="0"/>
              <a:t>optoelektronika</a:t>
            </a:r>
            <a:r>
              <a:rPr lang="en-US" dirty="0" smtClean="0"/>
              <a:t> (</a:t>
            </a:r>
            <a:r>
              <a:rPr lang="en-US" dirty="0" err="1" smtClean="0"/>
              <a:t>optički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r>
              <a:rPr lang="en-US" dirty="0" smtClean="0"/>
              <a:t>), </a:t>
            </a:r>
            <a:r>
              <a:rPr lang="en-US" dirty="0" err="1" smtClean="0"/>
              <a:t>ojačavajuća</a:t>
            </a:r>
            <a:r>
              <a:rPr lang="en-US" dirty="0" smtClean="0"/>
              <a:t> </a:t>
            </a:r>
            <a:r>
              <a:rPr lang="en-US" dirty="0" err="1" smtClean="0"/>
              <a:t>komponenta</a:t>
            </a:r>
            <a:r>
              <a:rPr lang="en-US" dirty="0" smtClean="0"/>
              <a:t> u </a:t>
            </a:r>
            <a:r>
              <a:rPr lang="en-US" dirty="0" err="1" smtClean="0"/>
              <a:t>kompozitnim</a:t>
            </a:r>
            <a:r>
              <a:rPr lang="en-US" dirty="0" smtClean="0"/>
              <a:t> </a:t>
            </a:r>
            <a:r>
              <a:rPr lang="en-US" dirty="0" err="1" smtClean="0"/>
              <a:t>materijalima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1026" name="Picture 2" descr="https://encrypted-tbn2.gstatic.com/images?q=tbn:ANd9GcQRvRl0temq0Uo_ZyUfifisH2cwOIr4UuGASvTVSocBN2By_Q5c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5105400"/>
            <a:ext cx="2609850" cy="1752600"/>
          </a:xfrm>
          <a:prstGeom prst="rect">
            <a:avLst/>
          </a:prstGeom>
          <a:noFill/>
        </p:spPr>
      </p:pic>
      <p:pic>
        <p:nvPicPr>
          <p:cNvPr id="1028" name="Picture 4" descr="http://www.furukawa.co.jp/english/what/2007/images/nanosilic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733800"/>
            <a:ext cx="1524000" cy="1377245"/>
          </a:xfrm>
          <a:prstGeom prst="rect">
            <a:avLst/>
          </a:prstGeom>
          <a:noFill/>
        </p:spPr>
      </p:pic>
      <p:pic>
        <p:nvPicPr>
          <p:cNvPr id="1030" name="Picture 6" descr="http://bturn.com/wp-content/uploads/2011/12/broadban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5260018"/>
            <a:ext cx="2057400" cy="1597981"/>
          </a:xfrm>
          <a:prstGeom prst="rect">
            <a:avLst/>
          </a:prstGeom>
          <a:noFill/>
        </p:spPr>
      </p:pic>
      <p:pic>
        <p:nvPicPr>
          <p:cNvPr id="1032" name="Picture 8" descr="http://www.sha.org/bottle/bottlegroup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733800"/>
            <a:ext cx="2367916" cy="1676400"/>
          </a:xfrm>
          <a:prstGeom prst="rect">
            <a:avLst/>
          </a:prstGeom>
          <a:noFill/>
        </p:spPr>
      </p:pic>
      <p:pic>
        <p:nvPicPr>
          <p:cNvPr id="1034" name="Picture 10" descr="http://www.agc-glass.eu/01/MyImages/glass_floor_lr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956833"/>
            <a:ext cx="2362200" cy="1901167"/>
          </a:xfrm>
          <a:prstGeom prst="rect">
            <a:avLst/>
          </a:prstGeom>
          <a:noFill/>
        </p:spPr>
      </p:pic>
      <p:pic>
        <p:nvPicPr>
          <p:cNvPr id="1038" name="Picture 14" descr="http://stikls-spogulis.lv/images/floatsteklo213267909405b15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66975" y="5447533"/>
            <a:ext cx="1876425" cy="1410468"/>
          </a:xfrm>
          <a:prstGeom prst="rect">
            <a:avLst/>
          </a:prstGeom>
          <a:noFill/>
        </p:spPr>
      </p:pic>
      <p:pic>
        <p:nvPicPr>
          <p:cNvPr id="1040" name="Picture 16" descr="https://encrypted-tbn1.gstatic.com/images?q=tbn:ANd9GcTPjfHmnbiJqCrDFXeBZRpBkqZchugFEi0e5LqvcNU75yUupWIjJQ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57702" y="2667000"/>
            <a:ext cx="1386298" cy="1066800"/>
          </a:xfrm>
          <a:prstGeom prst="rect">
            <a:avLst/>
          </a:prstGeom>
          <a:noFill/>
        </p:spPr>
      </p:pic>
      <p:pic>
        <p:nvPicPr>
          <p:cNvPr id="1042" name="Picture 18" descr="https://encrypted-tbn2.gstatic.com/images?q=tbn:ANd9GcS-KDJgltooiPzLvfOdeuY_A-sLo98XAgwWsmMFsmZ_mmfyWymX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0" y="4114800"/>
            <a:ext cx="2209800" cy="160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 err="1" smtClean="0"/>
              <a:t>Volfram</a:t>
            </a:r>
            <a:r>
              <a:rPr lang="en-US" dirty="0" smtClean="0"/>
              <a:t> - </a:t>
            </a:r>
            <a:r>
              <a:rPr lang="en-US" dirty="0" err="1" smtClean="0"/>
              <a:t>karbid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19800" cy="4830763"/>
          </a:xfrm>
        </p:spPr>
        <p:txBody>
          <a:bodyPr/>
          <a:lstStyle/>
          <a:p>
            <a:r>
              <a:rPr lang="en-US" dirty="0" err="1" smtClean="0"/>
              <a:t>Hemijska</a:t>
            </a:r>
            <a:r>
              <a:rPr lang="en-US" dirty="0" smtClean="0"/>
              <a:t> formula WC</a:t>
            </a:r>
          </a:p>
          <a:p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topljenja</a:t>
            </a:r>
            <a:r>
              <a:rPr lang="en-US" dirty="0" smtClean="0"/>
              <a:t>: ~2900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Sinteruje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dodatkom</a:t>
            </a:r>
            <a:r>
              <a:rPr lang="en-US" dirty="0" smtClean="0"/>
              <a:t> </a:t>
            </a:r>
            <a:r>
              <a:rPr lang="en-US" dirty="0" err="1" smtClean="0"/>
              <a:t>kobalta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3657600"/>
            <a:ext cx="6019799" cy="3124200"/>
            <a:chOff x="1" y="3657600"/>
            <a:chExt cx="6019799" cy="3124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3712882"/>
              <a:ext cx="4648200" cy="291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Left Arrow 5"/>
            <p:cNvSpPr/>
            <p:nvPr/>
          </p:nvSpPr>
          <p:spPr>
            <a:xfrm>
              <a:off x="4648200" y="4648200"/>
              <a:ext cx="990600" cy="5334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51816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Heksagonalna gusto složena struktura</a:t>
              </a:r>
              <a:endParaRPr lang="sr-Latn-C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3657600"/>
              <a:ext cx="2590800" cy="31242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1200" y="152400"/>
            <a:ext cx="3505200" cy="6724710"/>
            <a:chOff x="5791200" y="152400"/>
            <a:chExt cx="3505200" cy="672471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5962526" y="152400"/>
              <a:ext cx="3105274" cy="655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6"/>
            <p:cNvGrpSpPr/>
            <p:nvPr/>
          </p:nvGrpSpPr>
          <p:grpSpPr>
            <a:xfrm>
              <a:off x="5791200" y="2114490"/>
              <a:ext cx="3505200" cy="4762620"/>
              <a:chOff x="5791200" y="2114490"/>
              <a:chExt cx="3505200" cy="47626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00800" y="2114490"/>
                <a:ext cx="266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Fina </a:t>
                </a:r>
                <a:r>
                  <a:rPr lang="sr-Latn-CS" sz="2000" b="1" dirty="0" smtClean="0">
                    <a:sym typeface="Symbol"/>
                  </a:rPr>
                  <a:t>-faza (~7 m)</a:t>
                </a:r>
                <a:endParaRPr lang="sr-Latn-CS" sz="20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91200" y="4324290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Srednje gruba </a:t>
                </a:r>
                <a:r>
                  <a:rPr lang="sr-Latn-CS" sz="2000" b="1" dirty="0" smtClean="0">
                    <a:sym typeface="Symbol"/>
                  </a:rPr>
                  <a:t>-faza (~21 m)</a:t>
                </a:r>
                <a:endParaRPr lang="sr-Latn-CS" sz="20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64770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Gruba </a:t>
                </a:r>
                <a:r>
                  <a:rPr lang="sr-Latn-CS" sz="2000" b="1" dirty="0" smtClean="0">
                    <a:sym typeface="Symbol"/>
                  </a:rPr>
                  <a:t>-faza (~42 m)</a:t>
                </a:r>
                <a:endParaRPr lang="sr-Latn-CS" sz="2000" b="1" dirty="0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, </a:t>
            </a:r>
            <a:r>
              <a:rPr lang="en-US" dirty="0" err="1" smtClean="0"/>
              <a:t>žilavost</a:t>
            </a:r>
            <a:r>
              <a:rPr lang="en-US" dirty="0" smtClean="0"/>
              <a:t>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r>
              <a:rPr lang="en-US" dirty="0" smtClean="0"/>
              <a:t>,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gustina</a:t>
            </a:r>
            <a:r>
              <a:rPr lang="en-US" dirty="0" smtClean="0"/>
              <a:t> (15-16 g/cm</a:t>
            </a:r>
            <a:r>
              <a:rPr lang="en-US" baseline="30000" dirty="0" smtClean="0"/>
              <a:t>3</a:t>
            </a:r>
            <a:r>
              <a:rPr lang="en-US" dirty="0" smtClean="0"/>
              <a:t>), </a:t>
            </a:r>
            <a:r>
              <a:rPr lang="en-US" dirty="0" err="1" smtClean="0"/>
              <a:t>hemijska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temperature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alatai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rezanjem</a:t>
            </a:r>
            <a:r>
              <a:rPr lang="en-US" dirty="0" smtClean="0"/>
              <a:t> (</a:t>
            </a:r>
            <a:r>
              <a:rPr lang="en-US" dirty="0" err="1" smtClean="0"/>
              <a:t>burgije</a:t>
            </a:r>
            <a:r>
              <a:rPr lang="en-US" dirty="0" smtClean="0"/>
              <a:t>, </a:t>
            </a:r>
            <a:r>
              <a:rPr lang="en-US" dirty="0" err="1" smtClean="0"/>
              <a:t>glodala</a:t>
            </a:r>
            <a:r>
              <a:rPr lang="en-US" dirty="0" smtClean="0"/>
              <a:t>, </a:t>
            </a:r>
            <a:r>
              <a:rPr lang="en-US" dirty="0" err="1" smtClean="0"/>
              <a:t>strugarski</a:t>
            </a:r>
            <a:r>
              <a:rPr lang="en-US" dirty="0" smtClean="0"/>
              <a:t> </a:t>
            </a:r>
            <a:r>
              <a:rPr lang="en-US" dirty="0" err="1" smtClean="0"/>
              <a:t>noževi</a:t>
            </a:r>
            <a:r>
              <a:rPr lang="en-US" dirty="0" smtClean="0"/>
              <a:t> – </a:t>
            </a:r>
            <a:r>
              <a:rPr lang="en-US" dirty="0" err="1" smtClean="0"/>
              <a:t>vidija</a:t>
            </a:r>
            <a:r>
              <a:rPr lang="en-US" dirty="0" smtClean="0"/>
              <a:t>), </a:t>
            </a:r>
            <a:r>
              <a:rPr lang="en-US" dirty="0" err="1" smtClean="0"/>
              <a:t>municija</a:t>
            </a:r>
            <a:r>
              <a:rPr lang="en-US" dirty="0" smtClean="0"/>
              <a:t> (</a:t>
            </a:r>
            <a:r>
              <a:rPr lang="en-US" dirty="0" err="1" smtClean="0"/>
              <a:t>probojna</a:t>
            </a:r>
            <a:r>
              <a:rPr lang="en-US" dirty="0" smtClean="0"/>
              <a:t>),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37200"/>
            <a:ext cx="3200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419600"/>
            <a:ext cx="3073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5181600" y="4724400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31746" name="Picture 2" descr="File:Tungsten carb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14800"/>
            <a:ext cx="3200400" cy="14062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4527042"/>
            <a:ext cx="35052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 rot="1787480">
            <a:off x="7492734" y="4610049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Aluminijum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oksid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Hemijska</a:t>
            </a:r>
            <a:r>
              <a:rPr lang="en-US" dirty="0" smtClean="0"/>
              <a:t> formula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(</a:t>
            </a:r>
            <a:r>
              <a:rPr lang="en-US" dirty="0" err="1" smtClean="0"/>
              <a:t>naziva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korund</a:t>
            </a:r>
            <a:r>
              <a:rPr lang="en-US" dirty="0" smtClean="0"/>
              <a:t>, </a:t>
            </a:r>
            <a:r>
              <a:rPr lang="en-US" dirty="0" err="1" smtClean="0"/>
              <a:t>safir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Pored </a:t>
            </a:r>
            <a:r>
              <a:rPr lang="en-US" dirty="0" err="1" smtClean="0"/>
              <a:t>silicijum-oksida</a:t>
            </a:r>
            <a:r>
              <a:rPr lang="en-US" dirty="0" smtClean="0"/>
              <a:t>, </a:t>
            </a:r>
            <a:r>
              <a:rPr lang="en-US" dirty="0" err="1" smtClean="0"/>
              <a:t>najrasprostranjenija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 smtClean="0"/>
          </a:p>
          <a:p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: 2070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dobiti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u </a:t>
            </a:r>
            <a:r>
              <a:rPr lang="en-US" dirty="0" err="1" smtClean="0"/>
              <a:t>bloku</a:t>
            </a:r>
            <a:r>
              <a:rPr lang="en-US" dirty="0" smtClean="0"/>
              <a:t>,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prevlaka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som.web.cmu.edu/structures/S058-Al2O3_w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1600200"/>
            <a:ext cx="22098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58139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, </a:t>
            </a:r>
            <a:r>
              <a:rPr lang="en-US" dirty="0" err="1" smtClean="0"/>
              <a:t>hemijska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toplotna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, </a:t>
            </a:r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izolator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keramiku</a:t>
            </a:r>
            <a:r>
              <a:rPr lang="en-US" dirty="0" smtClean="0"/>
              <a:t> 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toplotna</a:t>
            </a:r>
            <a:r>
              <a:rPr lang="en-US" dirty="0" smtClean="0"/>
              <a:t> </a:t>
            </a:r>
            <a:r>
              <a:rPr lang="en-US" dirty="0" err="1" smtClean="0"/>
              <a:t>provodljivost</a:t>
            </a:r>
            <a:r>
              <a:rPr lang="en-US" dirty="0" smtClean="0"/>
              <a:t>,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brusni</a:t>
            </a:r>
            <a:r>
              <a:rPr lang="en-US" dirty="0" smtClean="0"/>
              <a:t> </a:t>
            </a:r>
            <a:r>
              <a:rPr lang="en-US" dirty="0" err="1" smtClean="0"/>
              <a:t>alati</a:t>
            </a:r>
            <a:r>
              <a:rPr lang="en-US" dirty="0" smtClean="0"/>
              <a:t>, </a:t>
            </a:r>
            <a:r>
              <a:rPr lang="en-US" dirty="0" err="1" smtClean="0"/>
              <a:t>ojačavajuća</a:t>
            </a:r>
            <a:r>
              <a:rPr lang="en-US" dirty="0" smtClean="0"/>
              <a:t> </a:t>
            </a:r>
            <a:r>
              <a:rPr lang="en-US" dirty="0" err="1" smtClean="0"/>
              <a:t>komponenta</a:t>
            </a:r>
            <a:r>
              <a:rPr lang="en-US" dirty="0" smtClean="0"/>
              <a:t> </a:t>
            </a:r>
            <a:r>
              <a:rPr lang="en-US" dirty="0" err="1" smtClean="0"/>
              <a:t>kompozitnih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</a:t>
            </a:r>
            <a:r>
              <a:rPr lang="en-US" dirty="0" err="1" smtClean="0"/>
              <a:t>farbarska</a:t>
            </a:r>
            <a:r>
              <a:rPr lang="en-US" dirty="0" smtClean="0"/>
              <a:t> </a:t>
            </a:r>
            <a:r>
              <a:rPr lang="en-US" dirty="0" err="1" smtClean="0"/>
              <a:t>industrija</a:t>
            </a:r>
            <a:r>
              <a:rPr lang="en-US" dirty="0" smtClean="0"/>
              <a:t> (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metalik</a:t>
            </a:r>
            <a:r>
              <a:rPr lang="en-US" dirty="0" smtClean="0"/>
              <a:t> </a:t>
            </a:r>
            <a:r>
              <a:rPr lang="en-US" dirty="0" err="1" smtClean="0"/>
              <a:t>boju</a:t>
            </a:r>
            <a:r>
              <a:rPr lang="en-US" dirty="0" smtClean="0"/>
              <a:t>), </a:t>
            </a:r>
            <a:r>
              <a:rPr lang="en-US" dirty="0" err="1" smtClean="0"/>
              <a:t>balistička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, </a:t>
            </a:r>
            <a:r>
              <a:rPr lang="en-US" dirty="0" err="1" smtClean="0"/>
              <a:t>izolatori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svećice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772" name="AutoShape 4" descr="data:image/jpeg;base64,/9j/4AAQSkZJRgABAQAAAQABAAD/2wCEAAkGBhQSERUUExQWFRUWGBcaGBcYFxoYHBkZFxcXHB8XHBcYHCceGhojGhgXHy8gJCcpLCwsGB4xNTAqNSYrLCkBCQoKDgwOGg8PGiwkHyQsLCwsLCwsLCwpLCwvLCwpLCwsLCwsLCwsLCwsLCwpLCwsLCwsLCksLCwsLCwsLCwsKf/AABEIALMBGgMBIgACEQEDEQH/xAAcAAACAwEBAQEAAAAAAAAAAAAFBgADBAIHAQj/xABHEAACAQIDBQYDBQUFBgYDAAABAhEAAwQSIQUGMUFREyJhcYGRMqGxB0JSwdEUI2Jy8DOCkqLhFRZDssLxU2Nzg5PSJCXT/8QAGgEAAgMBAQAAAAAAAAAAAAAAAwQBAgUABv/EADMRAAIBAwMBBwIGAQUBAAAAAAECAAMRIQQSMUETIjJRYYGRcaEFscHR4fDxFSMzQkMU/9oADAMBAAIRAxEAPwDxz/Z3ifUV9XZpP3gPPSmTD7KY8B9ar2lshgozCAWUE+Zj86U7cXteH7PF4BbZLDmvuK4Ozn/hPkw/Wjh3aXk9c/7snk/yqwrDznGkfKBDs64PuGuDhHH3W9qYTse+DpdknrXw4HFDmp9q7tfUSDT9DFw2yOR9qI7A2YcReFuGJIMAQCTIAEkEc6IG3iRxtg+n+tfcNjrlls7WtOHEjmOY1B0ri5Ix+cqyWGIxYP7Le0DZrrWmUkRcth5hS0giJBAMHhoa6T7ML5TNbxFllidcy8uYRjrrXexvtCNvMBZDB2LGbjE5iIkHLM+ZPPqaK4Xei3AmwEiO9lSdABxkRwnhxJpJqlZef0gwlWwsL+f9/wARBsbIB4wfT+j86J2MAyfDlAHKANfatdnaNm0OIYjjGv0/WhuN3ygkJa16kwPYfrRN1RzgR0hFGTN3YXegP/fzFa7GDeQWt/M/kDQbdvbV7EYy2jEBTm7qgAaKTx48utei38BHy+cUKqzIdpl6e1hcRQbenC2yQVZiPwgET0mRXNn7QbPDsnToQFb3EilLHWbGZspug5m+IKRxPMRWHsPwmflTK6emebxZqz9DGTa28dy7PZ37mX8IXJ81/Wl15mTJPWf1qKHH9TWzC2rtxsqqWPTT84FMBQgxA3J5mJR0mrCjcwfWiOL2bdQAm1cEDvSuWCSYjU5hEa6ak+ZrXZd469mwHUwv/MRXbhJsZjCGtmzmZXXKQCe76NoR865XCGdcx8iB86L4PdPEB0c2HCZlJYhiAMw4sBAqrMLSwBnv+7GxBZIaIOUKdST3WeBrwERQjf0FLd9149m7DzCmmy22ppf350wd94By2n4iR8PMcxWQHvYesfHJ+k/P2IN687OR3idSSB/WlZcbhXtkBmTUA91lfQ+RMHwOtEcbtRGQaw86qtpFSOUMveJ8xQ1LgYwInU+wJ/KtZb+URMyNJ5k18Fr+E+tab90royMs8MwifGDyqg4rpFEBMoQJ9WyegroWT19qlnECT2hZdDBRQ2vQhmGnrWf9oJ+9XZnYmy3bA5T5z9K1ptN7fwrbTxFtZ9yCaqw+JOWGg+g+orDiroJgVW1+Zc4F4Xv7dL2znv3zdnQDKEjxIbNPpQkOWOkk+prOs6cx7017Js2ha4AdSf8AWuNkhKFLtjYmLt5CvEVT2/hW/aQZzCIxAPGKw/s1zoauLQVRQGsJ7LhNmmADbbzDCPrWbefZkYdiRoCnEiPjHMa0CtbxYgGc8nxVfpEVoxe3r1y2UfIQ0T3QOc/lWKKbBgY22QRBbBdIgwIECFUc4HEn+JpPlXAsirlsGuMTcW2uZzA+vgBzNMCSTOey8T7mqb94roCZ058jWa3tHtQ2XQAx4nTnVlw9xCdT3l9FcgfKKkqRzOBBzLxdePiNWWsQwHe7yniPCaFjbJeVRJjjJA8OdG8FZlAevXz8KgqV5k7geJjv7ImWtRHShrbIuEw+aPE6UX2fh5tjjx60AGKuOSCx+Jh7GKKhY3g3tifMUD/Z2lLR8UAnh0ihRr3D7L9hW7Vh7zqCzaa9OlCNqbvWe3YhFgyYyjmzVQaxVYi0k6YkXvEz7PLH/wCws89HPP8A8NtNRxr1h3k8OYoVsjd+zbupcRFVhOo04gjh60Y2nibeHtG7daFA9SY0AHMmlalUVnuB6S6J2a2M8h2TuniMbcumykqjNncmFHeOknix6VZe3eVWKHMrAwZYDX10oxt37TcViQbVnLhrJ+6kKY6tc0484j1pbs4VXMdp2jnrcCD1ZuNaI3nJNouNo6Tc+Aw6HKzk9chzfPhXdhcMOIZvMn8onn71jx+zVsqpZ7Rdp7iEvlGkEtJEka+3XTKmPyaZbenJrYJ+etTtPmZcEW4H99404C5hGIWEUkgAtnA95jnxNGMXsXD/AArYUkRLLdLT5Mvd6cjwpBfaIYQbVoeKhlPyaPlXom5O1nt4dFIBzidVE5ZPBiO7wOtAq3QXBmjo0SqxV0GBfygp930BMWzHLMx015xE6UaXbOJVMguQpEEDmDyrHvHvzZZsti2pPAtrkH8oJzv/ADaDwPGsOyMfcxFyGu5F1zFUWRAJjhPv1pZlq9THd+kFgtO5+Yw4HffFWmkuHHRlkGutqb+Xr6uj27LW3BDJDAEHlIM0Is7bS03wNdA/jAE+LEMT7Vhu7YvvckWrXGdTcIPgTmHLpFDVHIwYV6mjVrMnxCeD2hhlEHZ2FPmub/mM+s0bfe62q5MLhLWGkasgRX/ukKseck9CDrSdf2ndUklLH8qu49s01owe3TiAqnMMrZSpbMFJ+GDAgGI8wOtF3VQCTmDWjoa7BUuCfr/iMNvE2LihbiFgQR2ZBActoTcvGXK+CnTz1pB2/sRGuA2kCATmyiAddIEk6DmTJ50y3NpYe25UX5KkggowEjQ8dD71xjNmdqCcLjFL8kiAT0zMMw84jr1oiVXByLfXiI1tHT/8nDenWJw3Ykklo58D+lbMPupanvsx8AD9Ypj3SwN25avG8z5lcgZuIhQY9zVdzZdxiB2zCTxLGq1dWVbaTF6GkFQ24+sHnYGGiBbvaeR+sVR+x4NDBs3mOhglV4+lG7OxypYNcLxzzH9aVd5VAxEKTAUc6rQr9q+0EydXphp1DYM3Da+FThgif5rh5eS1eN9Ao7mEsgROpZv0pUy8K+Kn5U/2Q6/rMo1jG4/aNfEhbdheH3J+rVUd/MV0s/8AxJ+lLXZ/UV0x1ruyXylO2IjEi0Qt2JQUp4zFYpBmdco8OGp8G60a/wBsOq2uzFwMmXt9UeDOgVGURqOZIM8edBNJiLgiO7x6w5bwNxl/doHbz+elB9rbk4u5qVzGeJ0geEjQeFTZ/wBpt9MSLpBkDJ+7i2SJ5ocyk/1NegWftHuC3L4gSCA2qtlzCRmyWWA0I58ZHIgXSi65vmQXVsTzzAboYm2GDpMlYOYHQA9T5Vde2HeCCU4FzxXgYM8fOnjF/aYSoy4y2NROZQ+gPEL2IluY1FLW9W9t7Eoo/aO0BbKqhETvMoBJZYkakRw0npUtSe9z+UkOALRI2dh3DMycCSJClo5yB60R7G/kJR3Cr/FHsBWvY99bdtWmMrTMTqDpy73Dxo7u/fsJavXboM2w7ZWIBclmChRMyJHLjl61BckkASgXHMBbrYxzc7JhmQMQDwaQJOusga/LrWTD4W1mfKLkh34lY0YA8BPOmHdPZCAB5hlJhQeAI1JB11JieiigFm2e1b+e9/zD8/pXbl3MFllBxePezNr5LOUGhmJ3tthwR3mAjQxzJ/OsWFw111/diTyllH1IrLf2Jd1lII/jTU8dBmJPpSa0ATcxhq1sCMm7u8y4jEJZa2RmnWQAMqltdJ+7S9vbtK5tDFCxhlLW7eiAcNNDcJPAcNTyjmaCXM9ksTmVhIE6HvAj2gmt2xd5v2O04S0jXG1LliT4SoGiieE6mjrQFPvIIEvfxSyxuSBIuvJBiF6z1P6VP937auYRjA5niflWfD7dxjFXXirZ/wCz4kHNDQNRw7vD611e2xiWuO18C2WYlu7kYE693T60TZV6mV7QeU1YzAM4zMTIIUSAdK14bd225l0kniZI/wCqhJ2jdHw3HbwhT/00bxljF4e12jNbJ7ilRBcF1LBYyRIAJInSPKqNTqngzldRwItbMwVsm9mEhUbL5zC+pMe9PN7YhuWUw4Zky21QsqyBzKk8ANfPjSnuvs9jiALisqoM7ggjRQCBr1Ir1PBY+2ltSzqpcZ+8QJn8pqtdyuBH1PZ0i/nj9553jPs7xCz2bLeA5DuN7NKn3qzCYZsPhrmcMtwnIVYEMoBBI8Pu8K9UtYm2VDArB4GRB8jzpF23dS72zuMys1wggxqbgRWBHQLQRVZhZp2maxZ/IExVGM7sgAjw4+v61Xau370i3ACiTHJZAkk68WA061lhpInvryj4ljieUn8q6wGMKOGTQjkeY0lD7fIdKPstxB4ZdwmqxsLMxFxmP5/4pq7Dpkzouk2lYaDijHXzECmCxjrNwo2fVhOWNRqRB6Gs2KwR7dGywDnSB5Bhr1hWNRTYtdT5QunKrUBkw2zbJXOw1MtMx8RniOVcXtkWGMq5RuTK4WD114mpgnbIs2s6KI5iCAPwn+pq29cBXL2SIdDxYt/mMChAkHmLV0ZajfWZ8Pta/hB++IuWbkr2gPmO90PQ/XgKn2tZ+EoZGv8AaLz5/BwNEDhmNvIQWQ8V4jj+tLGO2Pdt3OwNw2zxRmYgZJMhsoJkMOn1rhSp1Dc4j2n11WmDYXPmb/GD8fEJrvHaUQqgDnN0a+yUv7Yxa3bxZYAgDQzwHWK04fdosYuYlCI0ys08uAZAIj8qMvudhwY7fE+yDj/Qo9OlSpNccxLV16uoW7qBc85/UxTA/P8AKubQ4f1zNGdpbp3A/wC4uMUga3Ghp56KIisw3OxJ++n+Nv0poMvnMs0zMxHDz/WqstGcRuZirh7VWVUuDMgLsDl4DQCOVZ/9ycV+NP8A5G/+tT3eplTTgvae3XxBYZYBIhZnLB8tZPWjeA2VdSzcvX8oS9AzHtD3lYGCyWmUEiYBIpfwWIuIrNZV4AHaMoPdBMDvAELJ0+WtcMLlxGZrghfuu/eJP4U4nziPGpFMDAGIwWxfrDu0MbhJVo7QiWIbq2XumFWQMvjxPGarw29Qs3A9i1atx0thjrxGZwdPCPOaB5i4S2ttAROqg5nPiSSNOgAFFLW7oW2HvXLNst8Oe8rcOM27JZ+kSBRAkqWMck+0+baO3Y5ho1vsJzacSdFB8tPCk7bG9zYl87paUwB3FgQD+EyJ8eNd3zgwq/vWLjQi1hVCx/NdcMT4kVmfG4UcBiG9bVv5KjVApKJxcnrOcHtdlUhXyx3gIBkyODR3TE+GlGf9sJIS4pBiXLJLSZlV4BRwPeAM9OFAhDmbFq6D1NwN8xbWPeiFvZHA38ojQamYkngCCeJ1ihv2a8w1KlVqYQXjNszeDDC6jl2DBCp/dhVOgiWLTAgQK07R3hwl0qhuqMqZVICgDWSQxY/EeIg+dLIw1hfhtz4sx+k60Z2Xje9BuJYEcbdhWbymAfc0rvpg4EfGgrkXY/32neDODyQr4rMOGS1K69CGiqzYtIc1prs/+YqAeo7SaIDd25i3Jw7Xr4X4nuAWwD5lyIjxFDbuw3tuUMZhoYKsPRlJB9Kq+oIHEPS/DaZwzZ8uP5lbw0tcyO5iJ1VRzjXjGnpXy8lqDkXswYEWxlBiYJIMkia12dgOeVELG6z9BS3/ANY847/p9EC0XcHstn7nazM6EleXiYnlWi7s/naRVI4hMsk9VzTA8OPnTngt3nylGMISCQIOo4HWPrRXDbo2J1Lk8icqjUR/GflVxqr9RAvpqC37s8mN/EWXJGZT14E6zqQAefLjRjd/atglzi7c6d0JmEyTmmDx4RrHGvRLu6w+77QzfNlX6UN2vuko7MZEBbNBGj92CeB1XWJInhryq41ebWi50VFiNrEfX+iBtm2FMvkFoXnHdHFbYiFnmSBPm1HtobHW4VyvlCiACJ0Oo4RXFrAzdUlcqpwXpGk/M18xOJVmJlh5Ghb7ncZGqUG1JOFEqxGwbqq5W8pEIQpLgA21PADTWdfIUDxNtWtLaZQwZEGUkglpzaZQTMnpTPbbuXWLMQLTwDHxEQvAcS5UetC7WKtW8c1yJUF0U/h1AnygZZ8+tRuAs06lSZqToozaK43Ru3Hcrb7ELlUC5mHKZEgk6mK6fcnEHTPajnqdfE92SfOnPHY4sGII48cwgeHjoI0rCMdk1N61wnj+Ug/Kimr6waUNRtA2wPZ3LvA6PbHAmSQJH3hp0/rSjW3rDWFt9owDdpbMyIhhctE+X72fIVTb2+ofMXzH+VvoKr21fbGZM6N3SCMqEcwYljzgVC6hUbcxhF0GoLXK29x+80btbGt3mvBmIysYAKwVYt1GvCjT7nYfq3uv/wBaWLOy3a8bgRQAWJVmUaNw4hh8uIot+xhIlLJkSIe2YPRh2J18KXNZTkND19E71CRNV/c5QQy33B5TDD1AilbfDA3e0tNcYOVzDMBGhga+MxR98deA0dfLMn/8qFYu7duKVYZhIM5gxGvKAvHhrPGuXUL5yKX4dWU3PFxBOx8KMmZRHGfPn/XlRDFXSLNwkhQgJzZZbXLw6x0OkTXGwLcF0IMlgwHhBn/p+dMVmxatSMSEyF4eQCC2ViU14gEwR/DQdzCpu5m9WaidKUIAwYhbP3iQlVZ2OYwGfjmJ4HKIA1HCiWP2n2eWLgUhgWBEgpOvKeE9Ke7e7uybpBW1Z5HMFyQfPQfOsG9m42z1XtbjXFnQG2WJJykwEIM90E8IgHWnxWQm1iJ43sjyCIMOPS3asLecD9ymXKJ0yzESOuvjXzKx4KaDYa1hLuIDpeu3GUBgbqASoMADvQAJQAAfd8dCbYwyaI5N8QLBQAJ5ls/FvbvLkRzcDRk11fUaIBIbWAOVENubxYksucXLTtb72YtNxToGhxJUgDmRppFCrmONwoES3bZdQydwmFXUszcspPLVj4CrX7RUM3Q3akSA+djk1BJ1gCY48Rw0rStAXxKsZZOjhDbUgQCyyYAkwAp1M8vUxNbdkYp5Kl01UlRcuMne6hgQA3HRjFU4bZrXDwLH+uJNE03aQAB/jJEIJk+M8qG9ZEwTDU9PUq5UTDZ2YLhGVgZBLHIVCNGis2oIPIgnyrdY2Hbt6t3z4j6L08W9qMGyltVt2xLLxIgqvgsfE3V/bqftjBE1n1tWemBNzSfhijL5/KYQWPw90eHH35ekVZbwhPEk+tMGA2JcvEKoZo9gOPoKLYbd5V+LvHoKzamqtxNlURcRVw+yp4Cjmz91nc8IptwexSqF2CWba6l7hCgepqs7cVh/+LbvYqOLqOxs/wDysBI8pqqrWqZ4EBU1dNMLzK8LuuLQEsk9QAT7sPpWp8HaXvOSY+8xgD1blQjEYq+39picPhh+GzluP63HJ18lrKNk4NjN2927db1xm+R7vyqWoqPFc/J/YRcVmbIt9h+814nerB2zAcO3RJuH/IDVI3ouN/ZYS8w6vltD/MZ+VELAsKsWuyH8hX2haruXYoDhF4T5/i35wqqz8t8fzeVJj8c3LDWR4s9w/wCUAfOtFr9p+/jY/wDTw9sexuFvpWbOTzAqFT+L5VAdxlQB7fveDain/Yn+/SEG2ctz4sfjD/ftWh/lStmzbWFw0/2lxm0Nx73aNHSeAHkBSy7HrWXE4iATNX7aofr7QQ0qXjD+1Wy10oTo3Nsx1A5mqgBzApc3fcs1ySeR+tMdhZIE+enKmRewEVqqEcwXt/FtYFtggKlkYnoEuISI56BTXd/Y1uSWuEzrpGs6zV++eU2sswQG5SO8pkeGiwDS2+OIC6z3V/5RVNQpKjaesd0L3HHT9TD1mzhUQg2y7cmLHT0ETVLY2wsZbKA9csk+80BOPNVXsQZg/wBTQBTc8mPbhe8PXNt/hAHkBVA25rBiep/Og1y70aflWVrs1ZdOp5k9oYbxG1mIMHmNRw+9+vyrKccetZ7rjIfMD2BrMt3ly5iiiksFvPMJDaHIk+9d4W8z3FVZJYgCKE9rLT416J9luxkYteuDh3V9u8fmB71DoFF4GrV7NS004LZSWWBAlh/xYIb/AAnQa+FBN7tiYi5bQBgbSiQoBJkmS08zP58aet4ryW5yxSJtXeILxcZRzmOPLWkaVauHsM2+J1O1VNxwD5xHw2KK3jkLZgGB1iYnTkfQ68aZsNjDiMM9i8Q7oBcCqeUNIzA80Osfi6zXOAweHxF/OWKsQe8p0bTnAJmOY6UVw2wbVi72iOzGPvNp7ZR4cuVbwqhlB4P6zErp2dQi3v6THjMIlrs2EOxtK0qxI78sFJOgI5xznzId8S0nv2/Y0Y3isWgydmpAyD4jmAJJOk6KOA8IoJ+zp+EelFDBsxFxY4nnS0W2Pgu0cLMSdTxgUOWywAJVgDwJEAx06007s24R7nSdR15fn7in6jbVvBou5rRkOEXCoLma24IKhBxDLI709c/AccoPGg73SzEn4jM+AP3R4da6ONa4/aNGkBQAIJAjN4kDQE1etuDwjh86x67jcTPS6KmUQAyzCWeZH5U4C/au2Et/s6IVPxrOZh0J58v9KAYTDCQSQeGn5USxG2Vtgtoo8NAPATwHiazWZ2JVOsfqMosT09bQ9hraJbYu/ZqBwBAEdWaeHhQ3Fb3hNMLbE/8Ai3AY80t/E3mYHnQfLcvtqYynROnj5+PGjGC3e5t61ClKOLXaBZTUyTiC7uLe6we6WvODIa5BC/ypGVfNQD41bd2pdaAzZgOAMsB5STFGb2z1AhayLsuTrVX1dQmxMlKFMdJThsRKxl70/FPLplijOBws8TFacDsdQvOfLSPOtFqyFOhFDdahG48SGK5AkxOwrRXUq8+E+4YfnQe/sC2vwEp5cP8ADMU1/ttpBFxiPAAfWh1/aeGYwCfUiqOzL4T7RemWJyCfWKWM2dctjNoy9V/MUPfF+JpwuC00wePCl3amzgZIiR0/TjUpWBNmEdUEiDDiz1rNi8SSpqu65XQ1kvXZ9KdRM3lWlX+32wpDBcysQG8vDxo7gd8lOI7MA/BmkiO9GaI6RBmtW4GBt3rl1biqwyLoRP3qbLu4WCnMtlUcAwysQRMzziNTTqPTHiGZiastvIHpE7E7S7QMCe8YK+QDA+0j3oJeOi/yJ/yiie0dyLmFfOHNyyQwBZu+hMEKY4iQTI9QKFk6L/In/KKpU27u6Y9omJpjEoc1Wz126acY8KqVTOvCuAjxMtuODPLlVWaussA8DP8AWlVhJMVItIJmo3O4B1JP9e9UMavVRp01/Kq79mNRwqoOZBlaGvVNhXBYtIg5KM3ix1Y+5Ned7t4MXcTaQ8CwJ8k735AetPe2X7Mxp/2k6+P+lK6y5WwlBZjYwZvZt3vMAevPkPH2oNhdg2MUhLBmJRWDZoy5s0AdGDKw1EEjjqKGbQxOcwT8TrpBOYIQxWeUylGcOTaKRaypcKHuzDKzkQJJMANoOMxx5v6TTdnSDDkzJ1epvU7McCKGDR8FjRaLSsggjgysJVh5jT18K9JFhmBhdI56DXTn415vvHiAy4ZxoyA2z/7VwhT/AIYr0PAYljcSDJLKD4jTQgco+lW1lxYqM2P2gKChxYnAI+8F7w3BbuKhInLMfoeE0MFw8ojxJn1jSmTb+7q3LwuDO4M5hwInnx4ZuPhQFt0L8mHWOXe5e1EoAlBfnrAV0Ac7Tiee4jFs5lmZj/ESfrRfZGLBsshBkHSPHqfflxjpVq7nXj0H9eFdWtnmxKNGYEHTy04+dPVWXbiU0yk1BNVkiQBwXSiFm7wmJ60Gt3K1o+nGAONZNRLz0aMALwvbxUmBRHZmAZyGObvAhSNBHTj14zQbYtotmucvhA8ND7kx/QpntYO9bBY9xChknSQRI4AnXT3otGkENhzM7V1S/wBJdsrA28OUW3mKNaVgWKHu3CGI7qgzmB49YGgo9icaoELQPdLZqh74JzaiG7TtJkliS5VSxgjkImim08NkjlOo8qR1lTbVawjekH+0oM2Wb6KNQDp8+tZGvFmhRVODwzXD4UYxht4OzmeO0YSB0FJUULm8ZdwpsOTM+LxJRe80eA09zSXtvfxbRyoZb+H+tKBb1b2PdJCmBOp/T+v9BeD2RaVVuYq5kDnuW5hm8STwHj810nZpaPf36vxM6vrdncp5Pn0nWM3uv3W0Op82J+n51kvbRxSkhiykcQ1sD6604XMaMJYL27VsKuogklieEsoEj+81D8P9pSXWi9h0UtoWT851+Zp1KdO3dQTPavVJy59oDwu9t1D3tR1WQfY8aZcHvIL4nNPDzHvV2O3XsYhc1jR1mREQRxDA8D5n+8BSBirT2Lp0ysDw5ET48tPlyIoL6SjWHdFjGaetrUTapkR7xIDDTjQjEE8K+7M2p2ig8+BHQ9KuxiypPP8ArSs9UNNtpmzuDruEs2FtFrTkqSJWNPMU2bO3nZXGc5gdADwJPCkLC4JbsglhAkFWgg13d2XfCwtxbqz8N1en8S6z46U+lNSMzH1LHecR+3g2u1zDsTEZtAB0B+n50kFuHgq/QVnG08SJtXlypldl1zaqPxTw156+NaGGvoPkBQa6bWjmg/4/eVX20q8XByrg2pq1bQilyRaaUjMCQIHHp+lV9kAzaEx9TXbWjIy6EVa+G7vzPnXAyp2zOn0FfblyATURtcvFugEn2Gta/wDd++4ByZV/E5CD561xsDmcTiTdS9GKU9B9SP0NMu9+PzXD1jj50G2JsGHLC6ubTQq0aT97j8q423eGZ2LqSAZADEaDTUgTVWIqHumAB2klhM+wr1prTvdWQlxisGCxIAFsHjyB8hTOcUlw2e0cyAhVACIIYNH8wge/pSPufbV5FzPlVszZAWYKyNqI/jVQTwGbWnXZeFtgL2zMt8u6ElRlCsyG4wZogoiqAZkEnrpsrTIbHE829UMDfkxK37tW1NpUka3X1M6NdOXUAchPtXOztpXbd2c+bjqCSATHIkjgTTxgt3rGKN26yyhbs7B/8u0Mgcgz8RBNUYv7PBB7J0QnjMienAac6FWfddLQtEKCGYyrD76QArrJI4g9eREULxG8bZmiAJMDprwqYzdO/auEkIy8ZVxw4/ejwoOMOTxGvPhVqK2XMpqGG/uwbd3tvtwKr5L+pNdtiy4VmMsV1PWGIn5Cj1n7Krndz3VAYEiBxA48T4HlWLePdRsN2QUl1ZZB9TRqpBErpjtfMG2tTV+PXLlt8zDN5cQPXQ+o61bhcP2am4/oPGsSOSWdtSf6n3+lJDLX8ptMcWjPsb+yGoGsknzojvBvDGFTDK8zLPAAyoCDE8czEKPDhSrgMfAYMRAEiQTrw4BhPWPOrsbtFGUJaUxMvcfRrh0gZQSFUHUAH2irBbHdFXBY7Ldbxm3Tx/ZoJ4nU+Z5flR3E45rzameA9BSPgLxApl2df4a1h10JYnzmugFhbpHXZ+KSxZzsBC6/zNGnmBXlu+G9T4m8e95n8I/X6e1EN8d58qBFPgB1PX8689skt4lm1PUnTWtbQ0CVBbgfczL1tUUiVXxH7D+YxbOwaW7P7bdAYZimHsnXMQDNxhyUfVT+EAits2M9sX5Z2zEXH4gH7qhf+GI0APHrMimTH7RayqrZg5ECkaHMoMkFDo0sqSOceJFYNzrfaXGaCjs0MjD91cUjVII0OjNrKwAIFapvbcJkWsdplOwL5uYW4jAlVGZZGhyMpKz/AHhp+tGn3Vs2M1ww4PftWz3sikBgGJGpGYDp3T6M9nYVs2ythRbRkOsMYzmAQzN8HRVk9SdCVPeDBXGFy2CSWyAaqIVRAU68Pj0H4qGD7XkhTe0o2JtB7js9lu1azlDgiDctsSIH4srQATqM45VxvvY7QdoBBVsracnUMrHzEj/254saq3Wsixfurmg9iwMawQUI16zBq/HOWt3pmIXj1S4VjzExXcNcS17ixgDB6Klwfe7j+YMBvpPnRZLk6Gh+ygDaZTwzH5gVqQ8D1A/1+c0jqVzebehbu2/vrNuwMA7PcCqWgDh4k/pRttl3FEsAPNh+tBMJdvBstq5kD8dY4DrB1gn2rWdiBv7S6WPkWPuxj5UI6hUAuZSrQYuZk2uUyfErOAw0aYDDXTh0rkpqfOptXY6WkBXNJZV7xHAkcgAK7WhvUDqGEa06bbifFt1cidK7t2T0PoKz39ponx3FT1lvYa/KgAMxxGSyjJM1hQumrMeCjU/oPM6VqTADjdb+4n/U5+ij1NATvUqiLNpmJ+8/cB+pPyrJe2pirv3xbHRBH+Y60caWu4sBtHrzEn12npm99x9I4XNqraHdCWR6A+5oTf3tszJuG4fAFvmdPnQPCbrXLpnK7n8Rk/M6UwYH7Prh+KF+Z9uHzoy/h1JfE14o/wCLufAoH3mRN9spJXDkiI7zR01EAwdKAbT2rcuyMmUEyYMk+EwNK9IwO5C2/wDiuPAAQfTWiGIwti0JYWxHNoFHSlQpG6j7xJ9TqK1wTzPJtlY65ZcPbzqw5qCfTTUjyp5sYrGYxFtNbFjDjiwTKSsyQpID6yfczVmM33s29LQzn+EZV9/+9ANob8Ym7IDC2P4Rr7nn4gCjli3hEAF2+Iz0J9sWcMoU5UVQAoJA0HAAUubY+0sCRYGY/iIgDxE6n2pCu3SxliSTzJk+5qpqoKObkyxcAWAhDaO8mIvTnukg8uHt09KbbVohQOxs6AcVNIdlZdR1IHzprO0yNJue6fpQNWtTHZRrSFM77e89IbHplU9oIEhiykSDPwzA5/8Aalnejatm6qqCzMjQO6QInVdY0rrbGzGvqCqpbPMMSTJ+9K6actPOsmM2HL53LZSBmKrpmiD3mMAkiYim9obES3FMxP2w7cTAAmAP640OngOlNe08MmWAS2o1ceMzIH60DxGzlgvaOYDiOYqjUyi5Edo6lapmQLVtkVwbnKu1NLtNBZusXeFFre0MqkzGnE8gOZoCCFGZyFXqf61oJtbbJu9xZFse7eJ/ShLpzVb0l6uqWgmeegmraOKN1i54cp5Dr5k6+1d7DH7235j8/wBBXGGbPbPUrHXUa/lVmxvjQjiDHr3o+ZFa9gq2HSedLF33N1mvBb03M5U5gpd4yfEuZieEjNx4SKYb+EvZBcF0XEIEFlcROsEMSB5UBweyQmKuNK3dSyJqS2ZpBYQBEHqB9CQ2rtJmch3t51j91JVV4d0DgW1Hd+tUaofCvMMoNrtxHLCYzEthFVHV1ch9SVU6gBQ/LKyklV/EJ6Cf7sGAzuMxMsBJEKSAJJ4RHeHHWh13eBMILVs9pnvwyKMhyBiFBBujKqsRpoefSj28ONup+zphWVbuIMO1wKwtoyoQxUyFIJiYPOKXtUqCX3IhiLh9i3MHcYggliMp1aAGzDXgTOUH/WR3jmHZXWM8jr5HXhrmJJ9PKne/YssUS5eKrlADx2huOsg3O6FUBp0592eEUo/aaq4VuwkM5AZyDMDkB6QPem7G2YuGAOIh2cXcWQgBE8T1gUa2feLWwWiZYGPOf+oUOw9iFHXifM1q2dtYYdjMwdRAnpI01EwKFqKe5MDMY0dfs6mTiG8OLgysiGVYEEiARzHe+KRIgTVuN2zdZiEGVZIAA1HmaEjbtxv7O2xP4nOX9SaqexecQ1wgc1TQe/E1nLo3c3YD3mrU11FTcG59Jbi7oBBvXdQQYmTp4VydusRFq3/ebu/6+0V1hNhAcFk9f9aY9m7os2rd0fP502NPTXxZ/KZ76+o3gFvuYqlb9wQ9whfwr3R8tTRHZ25jtGW2RPM6fXWvQ9m7sIglUJ6tx+dE3tra0ZlGnDiR7cPWr9oqiy4iZD1DkkxOwG4I0Lt6KP8AqNMOA3VsoQFUE9T3j7nhWbam/OFsrlD9o0mQmvpp3R6mlLaP2j3nkWlFsHmdT7CF95oe534EIKSr4jPWF2XZtBjduquXiBrp58qVdsfaFg7RItTd6RB+YOX5+leV4zaVy6f3js/gTp6LwHtWeat2RPi+0jcq+EfMadqfaHfuSEC2h4d4/SPlS1icW9wy7M56sZ+vCqqgoioq8CVLs3JnU1K+VKtKT7XBruq2NTOluDt5rijXjypj/wBnnpQLY+zTfuFQ2WFJkjNzAiPWmJdgsABnGnTMB6CeFBqV1Q2llol8z0f9loVtewTbORrYZdTnMgDh93XjHvS7fxd264VGYnnEkz06861YR2tsFuqcrgoQBqcwjQTyMe1cDY3hOy3YgnF7KLmbuILDpbtmPQtAoRjboRwLYIHPNpPqOFMi2rslSrd2RBBEEciYrGuzJY5gIP8AFPyWTRAxPMr2ara2Iu4nEE65EJ8QfTUH+o8aG4jbl1TlConkoJ92mnBdkrbmSTI6a+5M8YPDlWG9hVYd4CetWCIekhq1QYDRNu9pdMtmY9T/AK1osbN073H6UbuYUjhqKrGHNHFhAEk8zBhR2LCTKk8eh8fOo7NafukiGDKR4ag+f5iiJwwIgiawXrBUQdVHwtzXwMalfpUETox4e7nKX7ZCuJ8jzNsjoOX8JWJggDbe695rrXI7SLmZlV1kljMASST6UOwWOa00gjxHEH2+o1FOOxt67BWLncOhzZASSsxLBSSJPAxQtu03EMW3AAzKNhX8XjLmIxP7kRKyCAAijs7S6TAXKAYPDxmnC1nYlHQZoViryqgMNHJ07uUyFEs/OsWD3rwqM1y49q4bi5HUqxAWF1AIbvSJ4cday7X+0i2FNvDJcuGRkZ5BWOUrDN5QvACrXMEZpxmJGBXtGIzZmKW2OZ5ywJAACtEdIjXgBSF2T4m4btwzJnXmfXkKO7O2DfxN3tsVrPBTp8hoB4U14bYqAfAB/dEV17SLxHTZ01uwuwS3KfkPc08YfY4PBQB5CrGtInFhp0/0Me9Q1S04KTwIqJu050AA9fzrdhd2AD3jJ6Lqavxe+GGtEgtn8F11/u6e5FLW0d/7jjLaUIvj/wDUae5NC3k8CFFO3JjquGSyPhVfFu83sOHvQzF754e0dD2hHL4h/hXT3Nee4zal27/aOzDpMD/CNKyxXbCeTJuo4Ectrfafiboyp3E5DgP8CwPeaVsXtK5d/tHZh0J0/wAI0+VZTUFWWmq8CcXYz7UqVBVpSfalSpUSZKgqCvtdJkr7XyiOy9g3b57qwv4zoPTr6VVmCi5MkKSbCDjRLA7s3bsFgUXqRqfIfrTpsXdC3ahiO0f8Tcj4DgPrTEuGis2rrrYT5jtPR3y0V9jbDW0O4sdWPE+v5UX/AGc+Hzop2A6RXBw6+NZ5qljcxwUguBB+z9mMzxaUBiIMTw8TIEeJFGW3QKGWvohIJMDKfGIyn1q97/YrkCtbMiSVDZiPvEjUHoNdenLRb2g+UZ1kExnifIjOYzcNAD5GvQ7LZmPvvi8B43YChgDcAJ53FM685GaAep08aybV3cuIhcMjhdTkMwOvDhTditnlxmSXMzlfVAT/AOqNNOMD0oYN13uE5riIpOq21MeAJOp9ZruOZFr8RCuCdDQ7EYQr5V6dtjcy2tom3JZdTMarz4DiONLSYFWERVgbShiebM1auG00po/2Av4fWYrQmxVHADxq+6VtFUYLwHnFdHAfw/KmtNnARKj2q4YYGB9P9K7dItEm9ut2g+A+Y0rmz9m7N/xCo8YP0r0NNnNEmEX8THL/AN61LtjC4YZm/eH8RhV9C2nrqaqalpIQniJuyvsoV/8AxbvWBA9wPzpx2DuDatmFVbfUka+/+tCtq/bOFBFmB/IM3+d9PYUk7T+0TE3SSDHixzn593/LUXJ4ltgHJnruKw2Ew/xOHjjGvuRAHqaUNs/aBhUJ7MBj0Xv/AD+Ae9eYY7aV28Zu3Gf+YyB5DgPQVmmu2HqZ3dHAjVtL7Qr1zRAFH8Rzf5RCj50vYvady7/aOzeBOn+EafKstfRVggEkuTiSa+18qVaVnVSoK+1E6fKlfa+E1EmSoK+TXVdOkqTUq7BYG5ebLbQsfDgPM8BVSQMmWAvgSma2bN2VdvmLaz1PADzNNOyNyEXvXzmP4AdB5nn8qa8PhQBCgKOQAikKutUYTMcp6RjlsRf2NuRbtw12LjdPuj05+vtTUmD04aDpyq2xYitAFZlSo1Q3Jj6U1TAEpQCoRXb2OlcSRyoNoa85YnpVGfwPtWqetVlx/UVNpE1Lti7cuIrsCCQD3V+sSPSmmxhUScqhZ4kDjHU86+1K9QeJ58iZ7d0l+J1zfIL+prTZsKCYHE619qUumfmGfAx5S08PSvPcSuW4wGgltPU1KlGMBO1OnrXGNOVZGhmpUqBzOMybNPaMc5J9T9KJYi+baHJCx4D9KlSuq4WdQF3zE7f/AGxethMjkZuJ0J9CZI9KQ715nMsxY9WJJ9zUqVNEd28vVObSs1KlSiwM+VKlSpnCfa+VKlRJn0VKlSokTqpUqV0mfa5NSpUSZBUBqVK6dNmxsOty+iuJUnUSR9K9Sw2FRBlRQqjkBFSpWTridwE0dEMGWW0FabIqVKyhzNTpLprQOFSpVpE4RjVtSpUiDbmZMXWI1KlSZZ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hQSERUUExQWFRUWGBcaGBcYFxoYHBkZFxcXHB8XHBcYHCceGhojGhgXHy8gJCcpLCwsGB4xNTAqNSYrLCkBCQoKDgwOGg8PGiwkHyQsLCwsLCwsLCwpLCwvLCwpLCwsLCwsLCwsLCwsLCwpLCwsLCwsLCksLCwsLCwsLCwsKf/AABEIALMBGgMBIgACEQEDEQH/xAAcAAACAwEBAQEAAAAAAAAAAAAFBgADBAIHAQj/xABHEAACAQIDBQYDBQUFBgYDAAABAhEAAwQSIQUGMUFREyJhcYGRMqGxB0JSwdEUI2Jy8DOCkqLhFRZDssLxU2Nzg5PSJCXT/8QAGgEAAgMBAQAAAAAAAAAAAAAAAwQBAgUABv/EADMRAAIBAwMBBwIGAQUBAAAAAAECAAMRIQQSMUETIjJRYYGRcaEFscHR4fDxFSMzQkMU/9oADAMBAAIRAxEAPwDxz/Z3ifUV9XZpP3gPPSmTD7KY8B9ar2lshgozCAWUE+Zj86U7cXteH7PF4BbZLDmvuK4Ozn/hPkw/Wjh3aXk9c/7snk/yqwrDznGkfKBDs64PuGuDhHH3W9qYTse+DpdknrXw4HFDmp9q7tfUSDT9DFw2yOR9qI7A2YcReFuGJIMAQCTIAEkEc6IG3iRxtg+n+tfcNjrlls7WtOHEjmOY1B0ri5Ix+cqyWGIxYP7Le0DZrrWmUkRcth5hS0giJBAMHhoa6T7ML5TNbxFllidcy8uYRjrrXexvtCNvMBZDB2LGbjE5iIkHLM+ZPPqaK4Xei3AmwEiO9lSdABxkRwnhxJpJqlZef0gwlWwsL+f9/wARBsbIB4wfT+j86J2MAyfDlAHKANfatdnaNm0OIYjjGv0/WhuN3ygkJa16kwPYfrRN1RzgR0hFGTN3YXegP/fzFa7GDeQWt/M/kDQbdvbV7EYy2jEBTm7qgAaKTx48utei38BHy+cUKqzIdpl6e1hcRQbenC2yQVZiPwgET0mRXNn7QbPDsnToQFb3EilLHWbGZspug5m+IKRxPMRWHsPwmflTK6emebxZqz9DGTa28dy7PZ37mX8IXJ81/Wl15mTJPWf1qKHH9TWzC2rtxsqqWPTT84FMBQgxA3J5mJR0mrCjcwfWiOL2bdQAm1cEDvSuWCSYjU5hEa6ak+ZrXZd469mwHUwv/MRXbhJsZjCGtmzmZXXKQCe76NoR865XCGdcx8iB86L4PdPEB0c2HCZlJYhiAMw4sBAqrMLSwBnv+7GxBZIaIOUKdST3WeBrwERQjf0FLd9149m7DzCmmy22ppf350wd94By2n4iR8PMcxWQHvYesfHJ+k/P2IN687OR3idSSB/WlZcbhXtkBmTUA91lfQ+RMHwOtEcbtRGQaw86qtpFSOUMveJ8xQ1LgYwInU+wJ/KtZb+URMyNJ5k18Fr+E+tab90royMs8MwifGDyqg4rpFEBMoQJ9WyegroWT19qlnECT2hZdDBRQ2vQhmGnrWf9oJ+9XZnYmy3bA5T5z9K1ptN7fwrbTxFtZ9yCaqw+JOWGg+g+orDiroJgVW1+Zc4F4Xv7dL2znv3zdnQDKEjxIbNPpQkOWOkk+prOs6cx7017Js2ha4AdSf8AWuNkhKFLtjYmLt5CvEVT2/hW/aQZzCIxAPGKw/s1zoauLQVRQGsJ7LhNmmADbbzDCPrWbefZkYdiRoCnEiPjHMa0CtbxYgGc8nxVfpEVoxe3r1y2UfIQ0T3QOc/lWKKbBgY22QRBbBdIgwIECFUc4HEn+JpPlXAsirlsGuMTcW2uZzA+vgBzNMCSTOey8T7mqb94roCZ058jWa3tHtQ2XQAx4nTnVlw9xCdT3l9FcgfKKkqRzOBBzLxdePiNWWsQwHe7yniPCaFjbJeVRJjjJA8OdG8FZlAevXz8KgqV5k7geJjv7ImWtRHShrbIuEw+aPE6UX2fh5tjjx60AGKuOSCx+Jh7GKKhY3g3tifMUD/Z2lLR8UAnh0ihRr3D7L9hW7Vh7zqCzaa9OlCNqbvWe3YhFgyYyjmzVQaxVYi0k6YkXvEz7PLH/wCws89HPP8A8NtNRxr1h3k8OYoVsjd+zbupcRFVhOo04gjh60Y2nibeHtG7daFA9SY0AHMmlalUVnuB6S6J2a2M8h2TuniMbcumykqjNncmFHeOknix6VZe3eVWKHMrAwZYDX10oxt37TcViQbVnLhrJ+6kKY6tc0484j1pbs4VXMdp2jnrcCD1ZuNaI3nJNouNo6Tc+Aw6HKzk9chzfPhXdhcMOIZvMn8onn71jx+zVsqpZ7Rdp7iEvlGkEtJEka+3XTKmPyaZbenJrYJ+etTtPmZcEW4H99404C5hGIWEUkgAtnA95jnxNGMXsXD/AArYUkRLLdLT5Mvd6cjwpBfaIYQbVoeKhlPyaPlXom5O1nt4dFIBzidVE5ZPBiO7wOtAq3QXBmjo0SqxV0GBfygp930BMWzHLMx015xE6UaXbOJVMguQpEEDmDyrHvHvzZZsti2pPAtrkH8oJzv/ADaDwPGsOyMfcxFyGu5F1zFUWRAJjhPv1pZlq9THd+kFgtO5+Yw4HffFWmkuHHRlkGutqb+Xr6uj27LW3BDJDAEHlIM0Is7bS03wNdA/jAE+LEMT7Vhu7YvvckWrXGdTcIPgTmHLpFDVHIwYV6mjVrMnxCeD2hhlEHZ2FPmub/mM+s0bfe62q5MLhLWGkasgRX/ukKseck9CDrSdf2ndUklLH8qu49s01owe3TiAqnMMrZSpbMFJ+GDAgGI8wOtF3VQCTmDWjoa7BUuCfr/iMNvE2LihbiFgQR2ZBActoTcvGXK+CnTz1pB2/sRGuA2kCATmyiAddIEk6DmTJ50y3NpYe25UX5KkggowEjQ8dD71xjNmdqCcLjFL8kiAT0zMMw84jr1oiVXByLfXiI1tHT/8nDenWJw3Ykklo58D+lbMPupanvsx8AD9Ypj3SwN25avG8z5lcgZuIhQY9zVdzZdxiB2zCTxLGq1dWVbaTF6GkFQ24+sHnYGGiBbvaeR+sVR+x4NDBs3mOhglV4+lG7OxypYNcLxzzH9aVd5VAxEKTAUc6rQr9q+0EydXphp1DYM3Da+FThgif5rh5eS1eN9Ao7mEsgROpZv0pUy8K+Kn5U/2Q6/rMo1jG4/aNfEhbdheH3J+rVUd/MV0s/8AxJ+lLXZ/UV0x1ruyXylO2IjEi0Qt2JQUp4zFYpBmdco8OGp8G60a/wBsOq2uzFwMmXt9UeDOgVGURqOZIM8edBNJiLgiO7x6w5bwNxl/doHbz+elB9rbk4u5qVzGeJ0geEjQeFTZ/wBpt9MSLpBkDJ+7i2SJ5ocyk/1NegWftHuC3L4gSCA2qtlzCRmyWWA0I58ZHIgXSi65vmQXVsTzzAboYm2GDpMlYOYHQA9T5Vde2HeCCU4FzxXgYM8fOnjF/aYSoy4y2NROZQ+gPEL2IluY1FLW9W9t7Eoo/aO0BbKqhETvMoBJZYkakRw0npUtSe9z+UkOALRI2dh3DMycCSJClo5yB60R7G/kJR3Cr/FHsBWvY99bdtWmMrTMTqDpy73Dxo7u/fsJavXboM2w7ZWIBclmChRMyJHLjl61BckkASgXHMBbrYxzc7JhmQMQDwaQJOusga/LrWTD4W1mfKLkh34lY0YA8BPOmHdPZCAB5hlJhQeAI1JB11JieiigFm2e1b+e9/zD8/pXbl3MFllBxePezNr5LOUGhmJ3tthwR3mAjQxzJ/OsWFw111/diTyllH1IrLf2Jd1lII/jTU8dBmJPpSa0ATcxhq1sCMm7u8y4jEJZa2RmnWQAMqltdJ+7S9vbtK5tDFCxhlLW7eiAcNNDcJPAcNTyjmaCXM9ksTmVhIE6HvAj2gmt2xd5v2O04S0jXG1LliT4SoGiieE6mjrQFPvIIEvfxSyxuSBIuvJBiF6z1P6VP937auYRjA5niflWfD7dxjFXXirZ/wCz4kHNDQNRw7vD611e2xiWuO18C2WYlu7kYE693T60TZV6mV7QeU1YzAM4zMTIIUSAdK14bd225l0kniZI/wCqhJ2jdHw3HbwhT/00bxljF4e12jNbJ7ilRBcF1LBYyRIAJInSPKqNTqngzldRwItbMwVsm9mEhUbL5zC+pMe9PN7YhuWUw4Zky21QsqyBzKk8ANfPjSnuvs9jiALisqoM7ggjRQCBr1Ir1PBY+2ltSzqpcZ+8QJn8pqtdyuBH1PZ0i/nj9553jPs7xCz2bLeA5DuN7NKn3qzCYZsPhrmcMtwnIVYEMoBBI8Pu8K9UtYm2VDArB4GRB8jzpF23dS72zuMys1wggxqbgRWBHQLQRVZhZp2maxZ/IExVGM7sgAjw4+v61Xau370i3ACiTHJZAkk68WA061lhpInvryj4ljieUn8q6wGMKOGTQjkeY0lD7fIdKPstxB4ZdwmqxsLMxFxmP5/4pq7Dpkzouk2lYaDijHXzECmCxjrNwo2fVhOWNRqRB6Gs2KwR7dGywDnSB5Bhr1hWNRTYtdT5QunKrUBkw2zbJXOw1MtMx8RniOVcXtkWGMq5RuTK4WD114mpgnbIs2s6KI5iCAPwn+pq29cBXL2SIdDxYt/mMChAkHmLV0ZajfWZ8Pta/hB++IuWbkr2gPmO90PQ/XgKn2tZ+EoZGv8AaLz5/BwNEDhmNvIQWQ8V4jj+tLGO2Pdt3OwNw2zxRmYgZJMhsoJkMOn1rhSp1Dc4j2n11WmDYXPmb/GD8fEJrvHaUQqgDnN0a+yUv7Yxa3bxZYAgDQzwHWK04fdosYuYlCI0ys08uAZAIj8qMvudhwY7fE+yDj/Qo9OlSpNccxLV16uoW7qBc85/UxTA/P8AKubQ4f1zNGdpbp3A/wC4uMUga3Ghp56KIisw3OxJ++n+Nv0poMvnMs0zMxHDz/WqstGcRuZirh7VWVUuDMgLsDl4DQCOVZ/9ycV+NP8A5G/+tT3eplTTgvae3XxBYZYBIhZnLB8tZPWjeA2VdSzcvX8oS9AzHtD3lYGCyWmUEiYBIpfwWIuIrNZV4AHaMoPdBMDvAELJ0+WtcMLlxGZrghfuu/eJP4U4nziPGpFMDAGIwWxfrDu0MbhJVo7QiWIbq2XumFWQMvjxPGarw29Qs3A9i1atx0thjrxGZwdPCPOaB5i4S2ttAROqg5nPiSSNOgAFFLW7oW2HvXLNst8Oe8rcOM27JZ+kSBRAkqWMck+0+baO3Y5ho1vsJzacSdFB8tPCk7bG9zYl87paUwB3FgQD+EyJ8eNd3zgwq/vWLjQi1hVCx/NdcMT4kVmfG4UcBiG9bVv5KjVApKJxcnrOcHtdlUhXyx3gIBkyODR3TE+GlGf9sJIS4pBiXLJLSZlV4BRwPeAM9OFAhDmbFq6D1NwN8xbWPeiFvZHA38ojQamYkngCCeJ1ihv2a8w1KlVqYQXjNszeDDC6jl2DBCp/dhVOgiWLTAgQK07R3hwl0qhuqMqZVICgDWSQxY/EeIg+dLIw1hfhtz4sx+k60Z2Xje9BuJYEcbdhWbymAfc0rvpg4EfGgrkXY/32neDODyQr4rMOGS1K69CGiqzYtIc1prs/+YqAeo7SaIDd25i3Jw7Xr4X4nuAWwD5lyIjxFDbuw3tuUMZhoYKsPRlJB9Kq+oIHEPS/DaZwzZ8uP5lbw0tcyO5iJ1VRzjXjGnpXy8lqDkXswYEWxlBiYJIMkia12dgOeVELG6z9BS3/ANY847/p9EC0XcHstn7nazM6EleXiYnlWi7s/naRVI4hMsk9VzTA8OPnTngt3nylGMISCQIOo4HWPrRXDbo2J1Lk8icqjUR/GflVxqr9RAvpqC37s8mN/EWXJGZT14E6zqQAefLjRjd/atglzi7c6d0JmEyTmmDx4RrHGvRLu6w+77QzfNlX6UN2vuko7MZEBbNBGj92CeB1XWJInhryq41ebWi50VFiNrEfX+iBtm2FMvkFoXnHdHFbYiFnmSBPm1HtobHW4VyvlCiACJ0Oo4RXFrAzdUlcqpwXpGk/M18xOJVmJlh5Ghb7ncZGqUG1JOFEqxGwbqq5W8pEIQpLgA21PADTWdfIUDxNtWtLaZQwZEGUkglpzaZQTMnpTPbbuXWLMQLTwDHxEQvAcS5UetC7WKtW8c1yJUF0U/h1AnygZZ8+tRuAs06lSZqToozaK43Ru3Hcrb7ELlUC5mHKZEgk6mK6fcnEHTPajnqdfE92SfOnPHY4sGII48cwgeHjoI0rCMdk1N61wnj+Ug/Kimr6waUNRtA2wPZ3LvA6PbHAmSQJH3hp0/rSjW3rDWFt9owDdpbMyIhhctE+X72fIVTb2+ofMXzH+VvoKr21fbGZM6N3SCMqEcwYljzgVC6hUbcxhF0GoLXK29x+80btbGt3mvBmIysYAKwVYt1GvCjT7nYfq3uv/wBaWLOy3a8bgRQAWJVmUaNw4hh8uIot+xhIlLJkSIe2YPRh2J18KXNZTkND19E71CRNV/c5QQy33B5TDD1AilbfDA3e0tNcYOVzDMBGhga+MxR98deA0dfLMn/8qFYu7duKVYZhIM5gxGvKAvHhrPGuXUL5yKX4dWU3PFxBOx8KMmZRHGfPn/XlRDFXSLNwkhQgJzZZbXLw6x0OkTXGwLcF0IMlgwHhBn/p+dMVmxatSMSEyF4eQCC2ViU14gEwR/DQdzCpu5m9WaidKUIAwYhbP3iQlVZ2OYwGfjmJ4HKIA1HCiWP2n2eWLgUhgWBEgpOvKeE9Ke7e7uybpBW1Z5HMFyQfPQfOsG9m42z1XtbjXFnQG2WJJykwEIM90E8IgHWnxWQm1iJ43sjyCIMOPS3asLecD9ymXKJ0yzESOuvjXzKx4KaDYa1hLuIDpeu3GUBgbqASoMADvQAJQAAfd8dCbYwyaI5N8QLBQAJ5ls/FvbvLkRzcDRk11fUaIBIbWAOVENubxYksucXLTtb72YtNxToGhxJUgDmRppFCrmONwoES3bZdQydwmFXUszcspPLVj4CrX7RUM3Q3akSA+djk1BJ1gCY48Rw0rStAXxKsZZOjhDbUgQCyyYAkwAp1M8vUxNbdkYp5Kl01UlRcuMne6hgQA3HRjFU4bZrXDwLH+uJNE03aQAB/jJEIJk+M8qG9ZEwTDU9PUq5UTDZ2YLhGVgZBLHIVCNGis2oIPIgnyrdY2Hbt6t3z4j6L08W9qMGyltVt2xLLxIgqvgsfE3V/bqftjBE1n1tWemBNzSfhijL5/KYQWPw90eHH35ekVZbwhPEk+tMGA2JcvEKoZo9gOPoKLYbd5V+LvHoKzamqtxNlURcRVw+yp4Cjmz91nc8IptwexSqF2CWba6l7hCgepqs7cVh/+LbvYqOLqOxs/wDysBI8pqqrWqZ4EBU1dNMLzK8LuuLQEsk9QAT7sPpWp8HaXvOSY+8xgD1blQjEYq+39picPhh+GzluP63HJ18lrKNk4NjN2927db1xm+R7vyqWoqPFc/J/YRcVmbIt9h+814nerB2zAcO3RJuH/IDVI3ouN/ZYS8w6vltD/MZ+VELAsKsWuyH8hX2haruXYoDhF4T5/i35wqqz8t8fzeVJj8c3LDWR4s9w/wCUAfOtFr9p+/jY/wDTw9sexuFvpWbOTzAqFT+L5VAdxlQB7fveDain/Yn+/SEG2ctz4sfjD/ftWh/lStmzbWFw0/2lxm0Nx73aNHSeAHkBSy7HrWXE4iATNX7aofr7QQ0qXjD+1Wy10oTo3Nsx1A5mqgBzApc3fcs1ySeR+tMdhZIE+enKmRewEVqqEcwXt/FtYFtggKlkYnoEuISI56BTXd/Y1uSWuEzrpGs6zV++eU2sswQG5SO8pkeGiwDS2+OIC6z3V/5RVNQpKjaesd0L3HHT9TD1mzhUQg2y7cmLHT0ETVLY2wsZbKA9csk+80BOPNVXsQZg/wBTQBTc8mPbhe8PXNt/hAHkBVA25rBiep/Og1y70aflWVrs1ZdOp5k9oYbxG1mIMHmNRw+9+vyrKccetZ7rjIfMD2BrMt3ly5iiiksFvPMJDaHIk+9d4W8z3FVZJYgCKE9rLT416J9luxkYteuDh3V9u8fmB71DoFF4GrV7NS004LZSWWBAlh/xYIb/AAnQa+FBN7tiYi5bQBgbSiQoBJkmS08zP58aet4ryW5yxSJtXeILxcZRzmOPLWkaVauHsM2+J1O1VNxwD5xHw2KK3jkLZgGB1iYnTkfQ68aZsNjDiMM9i8Q7oBcCqeUNIzA80Osfi6zXOAweHxF/OWKsQe8p0bTnAJmOY6UVw2wbVi72iOzGPvNp7ZR4cuVbwqhlB4P6zErp2dQi3v6THjMIlrs2EOxtK0qxI78sFJOgI5xznzId8S0nv2/Y0Y3isWgydmpAyD4jmAJJOk6KOA8IoJ+zp+EelFDBsxFxY4nnS0W2Pgu0cLMSdTxgUOWywAJVgDwJEAx06007s24R7nSdR15fn7in6jbVvBou5rRkOEXCoLma24IKhBxDLI709c/AccoPGg73SzEn4jM+AP3R4da6ONa4/aNGkBQAIJAjN4kDQE1etuDwjh86x67jcTPS6KmUQAyzCWeZH5U4C/au2Et/s6IVPxrOZh0J58v9KAYTDCQSQeGn5USxG2Vtgtoo8NAPATwHiazWZ2JVOsfqMosT09bQ9hraJbYu/ZqBwBAEdWaeHhQ3Fb3hNMLbE/8Ai3AY80t/E3mYHnQfLcvtqYynROnj5+PGjGC3e5t61ClKOLXaBZTUyTiC7uLe6we6WvODIa5BC/ypGVfNQD41bd2pdaAzZgOAMsB5STFGb2z1AhayLsuTrVX1dQmxMlKFMdJThsRKxl70/FPLplijOBws8TFacDsdQvOfLSPOtFqyFOhFDdahG48SGK5AkxOwrRXUq8+E+4YfnQe/sC2vwEp5cP8ADMU1/ttpBFxiPAAfWh1/aeGYwCfUiqOzL4T7RemWJyCfWKWM2dctjNoy9V/MUPfF+JpwuC00wePCl3amzgZIiR0/TjUpWBNmEdUEiDDiz1rNi8SSpqu65XQ1kvXZ9KdRM3lWlX+32wpDBcysQG8vDxo7gd8lOI7MA/BmkiO9GaI6RBmtW4GBt3rl1biqwyLoRP3qbLu4WCnMtlUcAwysQRMzziNTTqPTHiGZiastvIHpE7E7S7QMCe8YK+QDA+0j3oJeOi/yJ/yiie0dyLmFfOHNyyQwBZu+hMEKY4iQTI9QKFk6L/In/KKpU27u6Y9omJpjEoc1Wz126acY8KqVTOvCuAjxMtuODPLlVWaussA8DP8AWlVhJMVItIJmo3O4B1JP9e9UMavVRp01/Kq79mNRwqoOZBlaGvVNhXBYtIg5KM3ix1Y+5Ned7t4MXcTaQ8CwJ8k735AetPe2X7Mxp/2k6+P+lK6y5WwlBZjYwZvZt3vMAevPkPH2oNhdg2MUhLBmJRWDZoy5s0AdGDKw1EEjjqKGbQxOcwT8TrpBOYIQxWeUylGcOTaKRaypcKHuzDKzkQJJMANoOMxx5v6TTdnSDDkzJ1epvU7McCKGDR8FjRaLSsggjgysJVh5jT18K9JFhmBhdI56DXTn415vvHiAy4ZxoyA2z/7VwhT/AIYr0PAYljcSDJLKD4jTQgco+lW1lxYqM2P2gKChxYnAI+8F7w3BbuKhInLMfoeE0MFw8ojxJn1jSmTb+7q3LwuDO4M5hwInnx4ZuPhQFt0L8mHWOXe5e1EoAlBfnrAV0Ac7Tiee4jFs5lmZj/ESfrRfZGLBsshBkHSPHqfflxjpVq7nXj0H9eFdWtnmxKNGYEHTy04+dPVWXbiU0yk1BNVkiQBwXSiFm7wmJ60Gt3K1o+nGAONZNRLz0aMALwvbxUmBRHZmAZyGObvAhSNBHTj14zQbYtotmucvhA8ND7kx/QpntYO9bBY9xChknSQRI4AnXT3otGkENhzM7V1S/wBJdsrA28OUW3mKNaVgWKHu3CGI7qgzmB49YGgo9icaoELQPdLZqh74JzaiG7TtJkliS5VSxgjkImim08NkjlOo8qR1lTbVawjekH+0oM2Wb6KNQDp8+tZGvFmhRVODwzXD4UYxht4OzmeO0YSB0FJUULm8ZdwpsOTM+LxJRe80eA09zSXtvfxbRyoZb+H+tKBb1b2PdJCmBOp/T+v9BeD2RaVVuYq5kDnuW5hm8STwHj810nZpaPf36vxM6vrdncp5Pn0nWM3uv3W0Op82J+n51kvbRxSkhiykcQ1sD6604XMaMJYL27VsKuogklieEsoEj+81D8P9pSXWi9h0UtoWT851+Zp1KdO3dQTPavVJy59oDwu9t1D3tR1WQfY8aZcHvIL4nNPDzHvV2O3XsYhc1jR1mREQRxDA8D5n+8BSBirT2Lp0ysDw5ET48tPlyIoL6SjWHdFjGaetrUTapkR7xIDDTjQjEE8K+7M2p2ig8+BHQ9KuxiypPP8ArSs9UNNtpmzuDruEs2FtFrTkqSJWNPMU2bO3nZXGc5gdADwJPCkLC4JbsglhAkFWgg13d2XfCwtxbqz8N1en8S6z46U+lNSMzH1LHecR+3g2u1zDsTEZtAB0B+n50kFuHgq/QVnG08SJtXlypldl1zaqPxTw156+NaGGvoPkBQa6bWjmg/4/eVX20q8XByrg2pq1bQilyRaaUjMCQIHHp+lV9kAzaEx9TXbWjIy6EVa+G7vzPnXAyp2zOn0FfblyATURtcvFugEn2Gta/wDd++4ByZV/E5CD561xsDmcTiTdS9GKU9B9SP0NMu9+PzXD1jj50G2JsGHLC6ubTQq0aT97j8q423eGZ2LqSAZADEaDTUgTVWIqHumAB2klhM+wr1prTvdWQlxisGCxIAFsHjyB8hTOcUlw2e0cyAhVACIIYNH8wge/pSPufbV5FzPlVszZAWYKyNqI/jVQTwGbWnXZeFtgL2zMt8u6ElRlCsyG4wZogoiqAZkEnrpsrTIbHE829UMDfkxK37tW1NpUka3X1M6NdOXUAchPtXOztpXbd2c+bjqCSATHIkjgTTxgt3rGKN26yyhbs7B/8u0Mgcgz8RBNUYv7PBB7J0QnjMienAac6FWfddLQtEKCGYyrD76QArrJI4g9eREULxG8bZmiAJMDprwqYzdO/auEkIy8ZVxw4/ejwoOMOTxGvPhVqK2XMpqGG/uwbd3tvtwKr5L+pNdtiy4VmMsV1PWGIn5Cj1n7Krndz3VAYEiBxA48T4HlWLePdRsN2QUl1ZZB9TRqpBErpjtfMG2tTV+PXLlt8zDN5cQPXQ+o61bhcP2am4/oPGsSOSWdtSf6n3+lJDLX8ptMcWjPsb+yGoGsknzojvBvDGFTDK8zLPAAyoCDE8czEKPDhSrgMfAYMRAEiQTrw4BhPWPOrsbtFGUJaUxMvcfRrh0gZQSFUHUAH2irBbHdFXBY7Ldbxm3Tx/ZoJ4nU+Z5flR3E45rzameA9BSPgLxApl2df4a1h10JYnzmugFhbpHXZ+KSxZzsBC6/zNGnmBXlu+G9T4m8e95n8I/X6e1EN8d58qBFPgB1PX8689skt4lm1PUnTWtbQ0CVBbgfczL1tUUiVXxH7D+YxbOwaW7P7bdAYZimHsnXMQDNxhyUfVT+EAits2M9sX5Z2zEXH4gH7qhf+GI0APHrMimTH7RayqrZg5ECkaHMoMkFDo0sqSOceJFYNzrfaXGaCjs0MjD91cUjVII0OjNrKwAIFapvbcJkWsdplOwL5uYW4jAlVGZZGhyMpKz/AHhp+tGn3Vs2M1ww4PftWz3sikBgGJGpGYDp3T6M9nYVs2ythRbRkOsMYzmAQzN8HRVk9SdCVPeDBXGFy2CSWyAaqIVRAU68Pj0H4qGD7XkhTe0o2JtB7js9lu1azlDgiDctsSIH4srQATqM45VxvvY7QdoBBVsracnUMrHzEj/254saq3Wsixfurmg9iwMawQUI16zBq/HOWt3pmIXj1S4VjzExXcNcS17ixgDB6Klwfe7j+YMBvpPnRZLk6Gh+ygDaZTwzH5gVqQ8D1A/1+c0jqVzebehbu2/vrNuwMA7PcCqWgDh4k/pRttl3FEsAPNh+tBMJdvBstq5kD8dY4DrB1gn2rWdiBv7S6WPkWPuxj5UI6hUAuZSrQYuZk2uUyfErOAw0aYDDXTh0rkpqfOptXY6WkBXNJZV7xHAkcgAK7WhvUDqGEa06bbifFt1cidK7t2T0PoKz39ponx3FT1lvYa/KgAMxxGSyjJM1hQumrMeCjU/oPM6VqTADjdb+4n/U5+ij1NATvUqiLNpmJ+8/cB+pPyrJe2pirv3xbHRBH+Y60caWu4sBtHrzEn12npm99x9I4XNqraHdCWR6A+5oTf3tszJuG4fAFvmdPnQPCbrXLpnK7n8Rk/M6UwYH7Prh+KF+Z9uHzoy/h1JfE14o/wCLufAoH3mRN9spJXDkiI7zR01EAwdKAbT2rcuyMmUEyYMk+EwNK9IwO5C2/wDiuPAAQfTWiGIwti0JYWxHNoFHSlQpG6j7xJ9TqK1wTzPJtlY65ZcPbzqw5qCfTTUjyp5sYrGYxFtNbFjDjiwTKSsyQpID6yfczVmM33s29LQzn+EZV9/+9ANob8Ym7IDC2P4Rr7nn4gCjli3hEAF2+Iz0J9sWcMoU5UVQAoJA0HAAUubY+0sCRYGY/iIgDxE6n2pCu3SxliSTzJk+5qpqoKObkyxcAWAhDaO8mIvTnukg8uHt09KbbVohQOxs6AcVNIdlZdR1IHzprO0yNJue6fpQNWtTHZRrSFM77e89IbHplU9oIEhiykSDPwzA5/8Aalnejatm6qqCzMjQO6QInVdY0rrbGzGvqCqpbPMMSTJ+9K6actPOsmM2HL53LZSBmKrpmiD3mMAkiYim9obES3FMxP2w7cTAAmAP640OngOlNe08MmWAS2o1ceMzIH60DxGzlgvaOYDiOYqjUyi5Edo6lapmQLVtkVwbnKu1NLtNBZusXeFFre0MqkzGnE8gOZoCCFGZyFXqf61oJtbbJu9xZFse7eJ/ShLpzVb0l6uqWgmeegmraOKN1i54cp5Dr5k6+1d7DH7235j8/wBBXGGbPbPUrHXUa/lVmxvjQjiDHr3o+ZFa9gq2HSedLF33N1mvBb03M5U5gpd4yfEuZieEjNx4SKYb+EvZBcF0XEIEFlcROsEMSB5UBweyQmKuNK3dSyJqS2ZpBYQBEHqB9CQ2rtJmch3t51j91JVV4d0DgW1Hd+tUaofCvMMoNrtxHLCYzEthFVHV1ch9SVU6gBQ/LKyklV/EJ6Cf7sGAzuMxMsBJEKSAJJ4RHeHHWh13eBMILVs9pnvwyKMhyBiFBBujKqsRpoefSj28ONup+zphWVbuIMO1wKwtoyoQxUyFIJiYPOKXtUqCX3IhiLh9i3MHcYggliMp1aAGzDXgTOUH/WR3jmHZXWM8jr5HXhrmJJ9PKne/YssUS5eKrlADx2huOsg3O6FUBp0592eEUo/aaq4VuwkM5AZyDMDkB6QPem7G2YuGAOIh2cXcWQgBE8T1gUa2feLWwWiZYGPOf+oUOw9iFHXifM1q2dtYYdjMwdRAnpI01EwKFqKe5MDMY0dfs6mTiG8OLgysiGVYEEiARzHe+KRIgTVuN2zdZiEGVZIAA1HmaEjbtxv7O2xP4nOX9SaqexecQ1wgc1TQe/E1nLo3c3YD3mrU11FTcG59Jbi7oBBvXdQQYmTp4VydusRFq3/ebu/6+0V1hNhAcFk9f9aY9m7os2rd0fP502NPTXxZ/KZ76+o3gFvuYqlb9wQ9whfwr3R8tTRHZ25jtGW2RPM6fXWvQ9m7sIglUJ6tx+dE3tra0ZlGnDiR7cPWr9oqiy4iZD1DkkxOwG4I0Lt6KP8AqNMOA3VsoQFUE9T3j7nhWbam/OFsrlD9o0mQmvpp3R6mlLaP2j3nkWlFsHmdT7CF95oe534EIKSr4jPWF2XZtBjduquXiBrp58qVdsfaFg7RItTd6RB+YOX5+leV4zaVy6f3js/gTp6LwHtWeat2RPi+0jcq+EfMadqfaHfuSEC2h4d4/SPlS1icW9wy7M56sZ+vCqqgoioq8CVLs3JnU1K+VKtKT7XBruq2NTOluDt5rijXjypj/wBnnpQLY+zTfuFQ2WFJkjNzAiPWmJdgsABnGnTMB6CeFBqV1Q2llol8z0f9loVtewTbORrYZdTnMgDh93XjHvS7fxd264VGYnnEkz06861YR2tsFuqcrgoQBqcwjQTyMe1cDY3hOy3YgnF7KLmbuILDpbtmPQtAoRjboRwLYIHPNpPqOFMi2rslSrd2RBBEEciYrGuzJY5gIP8AFPyWTRAxPMr2ara2Iu4nEE65EJ8QfTUH+o8aG4jbl1TlConkoJ92mnBdkrbmSTI6a+5M8YPDlWG9hVYd4CetWCIekhq1QYDRNu9pdMtmY9T/AK1osbN073H6UbuYUjhqKrGHNHFhAEk8zBhR2LCTKk8eh8fOo7NafukiGDKR4ag+f5iiJwwIgiawXrBUQdVHwtzXwMalfpUETox4e7nKX7ZCuJ8jzNsjoOX8JWJggDbe695rrXI7SLmZlV1kljMASST6UOwWOa00gjxHEH2+o1FOOxt67BWLncOhzZASSsxLBSSJPAxQtu03EMW3AAzKNhX8XjLmIxP7kRKyCAAijs7S6TAXKAYPDxmnC1nYlHQZoViryqgMNHJ07uUyFEs/OsWD3rwqM1y49q4bi5HUqxAWF1AIbvSJ4cday7X+0i2FNvDJcuGRkZ5BWOUrDN5QvACrXMEZpxmJGBXtGIzZmKW2OZ5ywJAACtEdIjXgBSF2T4m4btwzJnXmfXkKO7O2DfxN3tsVrPBTp8hoB4U14bYqAfAB/dEV17SLxHTZ01uwuwS3KfkPc08YfY4PBQB5CrGtInFhp0/0Me9Q1S04KTwIqJu050AA9fzrdhd2AD3jJ6Lqavxe+GGtEgtn8F11/u6e5FLW0d/7jjLaUIvj/wDUae5NC3k8CFFO3JjquGSyPhVfFu83sOHvQzF754e0dD2hHL4h/hXT3Nee4zal27/aOzDpMD/CNKyxXbCeTJuo4Ectrfafiboyp3E5DgP8CwPeaVsXtK5d/tHZh0J0/wAI0+VZTUFWWmq8CcXYz7UqVBVpSfalSpUSZKgqCvtdJkr7XyiOy9g3b57qwv4zoPTr6VVmCi5MkKSbCDjRLA7s3bsFgUXqRqfIfrTpsXdC3ahiO0f8Tcj4DgPrTEuGis2rrrYT5jtPR3y0V9jbDW0O4sdWPE+v5UX/AGc+Hzop2A6RXBw6+NZ5qljcxwUguBB+z9mMzxaUBiIMTw8TIEeJFGW3QKGWvohIJMDKfGIyn1q97/YrkCtbMiSVDZiPvEjUHoNdenLRb2g+UZ1kExnifIjOYzcNAD5GvQ7LZmPvvi8B43YChgDcAJ53FM685GaAep08aybV3cuIhcMjhdTkMwOvDhTditnlxmSXMzlfVAT/AOqNNOMD0oYN13uE5riIpOq21MeAJOp9ZruOZFr8RCuCdDQ7EYQr5V6dtjcy2tom3JZdTMarz4DiONLSYFWERVgbShiebM1auG00po/2Av4fWYrQmxVHADxq+6VtFUYLwHnFdHAfw/KmtNnARKj2q4YYGB9P9K7dItEm9ut2g+A+Y0rmz9m7N/xCo8YP0r0NNnNEmEX8THL/AN61LtjC4YZm/eH8RhV9C2nrqaqalpIQniJuyvsoV/8AxbvWBA9wPzpx2DuDatmFVbfUka+/+tCtq/bOFBFmB/IM3+d9PYUk7T+0TE3SSDHixzn593/LUXJ4ltgHJnruKw2Ew/xOHjjGvuRAHqaUNs/aBhUJ7MBj0Xv/AD+Ae9eYY7aV28Zu3Gf+YyB5DgPQVmmu2HqZ3dHAjVtL7Qr1zRAFH8Rzf5RCj50vYvady7/aOzeBOn+EafKstfRVggEkuTiSa+18qVaVnVSoK+1E6fKlfa+E1EmSoK+TXVdOkqTUq7BYG5ebLbQsfDgPM8BVSQMmWAvgSma2bN2VdvmLaz1PADzNNOyNyEXvXzmP4AdB5nn8qa8PhQBCgKOQAikKutUYTMcp6RjlsRf2NuRbtw12LjdPuj05+vtTUmD04aDpyq2xYitAFZlSo1Q3Jj6U1TAEpQCoRXb2OlcSRyoNoa85YnpVGfwPtWqetVlx/UVNpE1Lti7cuIrsCCQD3V+sSPSmmxhUScqhZ4kDjHU86+1K9QeJ58iZ7d0l+J1zfIL+prTZsKCYHE619qUumfmGfAx5S08PSvPcSuW4wGgltPU1KlGMBO1OnrXGNOVZGhmpUqBzOMybNPaMc5J9T9KJYi+baHJCx4D9KlSuq4WdQF3zE7f/AGxethMjkZuJ0J9CZI9KQ715nMsxY9WJJ9zUqVNEd28vVObSs1KlSiwM+VKlSpnCfa+VKlRJn0VKlSokTqpUqV0mfa5NSpUSZBUBqVK6dNmxsOty+iuJUnUSR9K9Sw2FRBlRQqjkBFSpWTridwE0dEMGWW0FabIqVKyhzNTpLprQOFSpVpE4RjVtSpUiDbmZMXWI1KlSZZ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81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7" name="Picture 9" descr="http://www.popularmilitary.com/reviews/data/6/cavta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5438774"/>
            <a:ext cx="1419225" cy="1419226"/>
          </a:xfrm>
          <a:prstGeom prst="rect">
            <a:avLst/>
          </a:prstGeom>
          <a:noFill/>
        </p:spPr>
      </p:pic>
      <p:pic>
        <p:nvPicPr>
          <p:cNvPr id="32779" name="Picture 11" descr="https://encrypted-tbn3.gstatic.com/images?q=tbn:ANd9GcQqBybwjAwC_Mwu-vTn0qSmHiBrJYKGhnJommWwVDxUaXfrHy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018255"/>
            <a:ext cx="2914650" cy="1839745"/>
          </a:xfrm>
          <a:prstGeom prst="rect">
            <a:avLst/>
          </a:prstGeom>
          <a:noFill/>
        </p:spPr>
      </p:pic>
      <p:pic>
        <p:nvPicPr>
          <p:cNvPr id="32770" name="Picture 2" descr="File:SEM of coated alumina flak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6600" y="5312076"/>
            <a:ext cx="2057400" cy="1545924"/>
          </a:xfrm>
          <a:prstGeom prst="rect">
            <a:avLst/>
          </a:prstGeom>
          <a:noFill/>
        </p:spPr>
      </p:pic>
      <p:sp>
        <p:nvSpPr>
          <p:cNvPr id="32783" name="AutoShape 15" descr="data:image/jpeg;base64,/9j/4AAQSkZJRgABAQAAAQABAAD/2wCEAAkGBhQSERQUExQVFRUWGBcaGBYWGBcYGxcYFxgYFRgVGB0XHCYfGxokGhQYHy8gIycpLCwsGB4xNTAqNSYrLCkBCQoKDgwOGg8PGikkHyQsLCwsLCwsLCwsLCwsLCwpLCwsLC8sLCwsLCwsLCwsLCwsLCwsLCwsLCwsLCwsLCwsKf/AABEIALwBDQMBIgACEQEDEQH/xAAcAAABBAMBAAAAAAAAAAAAAAAAAwQFBgECBwj/xABBEAABAwICBggEBAQFBAMAAAABAAIRAyEEMQUSQVFhcQYHEyKBkaHwMlKxwRRCctEjYuHxFUOCkrIzk6LSFzVj/8QAGgEAAgMBAQAAAAAAAAAAAAAAAAMBAgQFBv/EADARAAICAQMDAgQFBAMAAAAAAAABAgMRBCExBRJBE1EiMmHwcYGRobEVQtHxFFLB/9oADAMBAAIRAxEAPwDuKEIQAIQhAAhCEACEIQAIQhAAhCgdP9KWYeWth1Tdu5qUs8F4QlN9sVuTGIxTWCXED6nkFB47ptRZIEuPD+ipGO0tVrEl7jyGSrmKD+xPd13NdUHxhuq06w1jNiQwiAU308cnUr6eks2P9DoGI6fOmwjyH7lRlTrCeLyTNgGku2B2wbiDJtdUxmI1qlKzA06kyXFxc6mSAe7Du6M55hFaiWdrHedDHPya0t1XNOYdnqwQBa0ZKcLwjUtNSltE6FQ6dVRmJ8j9lI4bp2CRrAerfW4+i5rTxjwW0tVrXagIlxcI1N+Zh8A8CDtUcdN1HEhtRpBL2tLACZ7MFh2219b0lDjEXbp9OllrB3rA6bp1bAwdx+xyKUxul6VETUqNHCZPkLrh9fpY2g2HGapF2MNgYuCdlxzVV0r0vxFWYfqA/Jmebje43K3oryzgXWQUsV7r6nesZ1j4dmQcRvJa0epUFjeuOmPh7Ec3l/o0BcHqVS67nEm+cn6pPVV1XBeBHfJ+Tt9LrqE3NA/9xvqSVPaP61aD41mxxY9r/wBivOY95rAGXDLeEOuL8Ed8vc9baN07Qrj+HUaT8uTh4G6fryZg+kFelGq8kDIG8edweRXSeh3XK5pDMTLm5ScxyceRsfNLlT/1GK33O1ITTRmlaeIZr0nBw9RwI2J2s7WBwIQhAAhCEACEIQAIQhAAhCw5wFzZAGUJv+NGwHmbf1SNTGGcx4CUAPkJgNJcFsNI8FOAwPUJCljWuMZHiktL6RFCk6odgsN5OQUEpNvCIjpZ0k7BvZ0/+o4Z/KN/M7FyqrVxFQP17PLmEODsgRJuR3gCMtospjFVy97nOMkmSTtSK0qGEej0+mVUcefJHPwj3O1iAJ1ZvMDVcx4bGWYKQp6HcGkFwAe2k1wE3FOQ7xc2AphauKlo0diY2r4AOe1xJ7hBaLQCJEi0iQYPJbswjb5mQAZJNgSQPVK6yjNLaYFFhO0KNuS+EtzOmdNMogGNZ9w378hkqRi+kD9ax7zs35FoJiGbhJ5ppisa6q5znXJ2fZJOcICvFPk8vrtW7pdsflQi+uZOWRNrwQYut31nEbzMDxv5QlQsj375K2DnCLQQYzGrnxBF1msDaN4mN21KD3CxrZbI/ZSQaUB3bzN/KTBSTaZm+Uu27CLbU5Dco4e8lh8xv92UYAaikdXKXZ58Im/KfFbdgbf6NskauxLEohRgnuLX0L6d1sBVBkupn4mfy8P2XorQumaeKoMrUjLHiRvB2tO4gryWXq6dWfT12ArhlR04eoe+D+U5CoPvvCpZDu3LQljY9HIWGPBAIuDcHeCsrKaAQhCABCEIAEITfHYsU2zt2DeUAGKxgZG0nIfc8FHPqlxlxn6DkEzFQuJJuTmUo54HmB5kD7qQ4Yr2iSrYgNiTc5e9yYVNJ3p95rRUIgGNaL60DbfVFt6WNKzhUjV1iBMXa+O7fiSI5KSMszSx81uzIjulw4gO1T9QfFPHO9VDs0iwse6i3vwyCQO8X9xhO2JbF/lSz8I9z3BxlpOc7NVmrq3sRUaTl+bNAZMYrTQBaxgu8HUcfgJ7PtBxIjckNI4d+JoCHElhJaNjxvG7gDlcJ9S0c0dmXCXMa0AiQBAIkNmBmfAwnLjClPAyFjrkpLwc5eYMHMZjcsaysHS7R1jWaL/njyDv3VUw1ebHNPUs7np6LI3QU0O1h5QVH6Q0o1o+IDjmT+kbeeSGx6WTGPxwaLFUnS1SpVdZriOX7qYxWmAfgbfe6/psSLtM1P5RyakymskW6d2QcM4yQH+F1R+R3kk3sc3NpbfOIVhGlam8eQWW6Sn4mgjhZX9Y5kuiQfEn9/oVttT34LLt6nquAo1LgQf9p/qobHaPfSubt+YffcmqaZytT026hd3K91/6IFyC72PVJGqkamkGxmfBS5JHOSHrKkCJ97lgvB/orF0Z6usTj8IcThjTeA9zTSLtV8tg7e7eRtUDUwTqVRzKzSxzSQ5hEOBBuOHNCknwDi1yI5+PDwTulouq/Jh8bD1Kzh8bqfAA3+aJdykrTGYx1peSDBzO0X+hRkqOW9Ha7vy+o+ySraArtv2ZPIg/QysfiIBvui/uf6JxhtMVWx33cJuI2ZoeQTO39TfSN9fCHD1Z7TDw0awIJpn4SZ3QWzwC6CvM2i+mNSm+XEg7HM7pF/VdQ6MdZhcAKpFRnziNZv6ht+vNZ5QfI6Ni4Z0lCSw2JbUaHscHNORFwUqlDQQhCAAqr43Gdq8nZk0cN/ipvS+I1aR3ut55+ir9CB3nWA+9gqN74LR23HdNkBJ4xwFN0uLAWnvDMWN22MkCTkckxq6daHU4EseXAm4czVdqSWkSW61idkjYmeBwVY6uuBLCHa75Jc9pcwmJ+F1N0giNgvsakL5HuBc1r6dKnL29mXmo5xc6HOaGmT83eO6wst6dKpUosa8AOIh5Mg6zCIc0cXNnxCWwGjW0h3ZJ1Wtk7mzFsh8RT2nTJMASUAM8No2myS1ue+8d5z4H+p5PinJT4aLMXIlMahglpzGxQGGZ1lo5YlYVsAaV6Qc1zXZEEHkVy3EjsarmHNpI57j4i66XjcYGtmVyPpdpTWxLnNyIHnl9lZS7Ts9Lm1Nw9zfTGnIGozPbuHvcq695JJJknatS7esJMpdx6JJIyhaysyqk5MoWJRKCTKc0sXsdce/NNpRKlPAEP0k0MWfxGXpk3Hyn9lX1f8PWEFjxLHWIPFVHSWijSrFhyzB3tOX7K/zHmuo6RUv1IcP9mW/oT09q4HAV6FEFtStU1hUn4G6oa4sHzE7dnNQD3F0km52m9990g1vdMWtb7ZcluzDye9lex/flPmVpjHtODJ5NJgmZ47QJsFuxsgcPpFnCbbktTpDd7sM+WxKGorYK5GzaJEzv/b9suactEADd75lYJG73v9UNhBBsdh+qWw2LfTcHMJBHrwISYz3+f2Rq39/f3mgg6Z0F6eupn+W2vTnZ87ePsrs2CxjarG1GGWuEg+9q8n4au5jw5tiLz+67H1YdLQXCmT3ahiPlqD7H9kmcfI2uWNjqiEISR5BdIaneaNkE+Zj7eqbUm9y1icjuOwrbTbpq8gB9/uhosqR3kyz4Guj9FtpgSS9wnvEAQHEEhoaAACQDCdlCE4obNuYCmsLhgwcdpUdoylL53CVMKrAFD6eo/C8cvuPuphRmnX9wDefoFV8Fo8ka10iUhi64a2UrTbAVc6W6R7NiYntklLLK90o0/m1pVBr1NZxMp7jKxcS6bqMCTnLO/wBOrUcs2QtdZEoOtkd6N0dUr1BTpN1nG+4NHzOOwKWq6AoUZFWuXvGbaYhg8SZPP+yfPq/gsCxotUrAVKhGYB+Cn5fQrmWldNPe8gGBPvkuhXTXCCst88I8rq+o3W2OFTwkXoUcMbCf93rY28k1xei4BdTOsN23w3/XgqAzGvBkOPmrV0d0+XHVdmI8ffopVdN/wwyn/Jnr12poeXLK+oqCiU50pQ1XyMnX8dvmCDznwZl650ouLwz1un1Ebq1OPk3lNtPN1qbX7W90ngcvVLayTxYmm8cJ8ryphLDK6uCsplF+38bkXhTKdN8c1HYV91IMZK3HhnszFaqGtJmAM1E4jSjnG1h5lONNW1R7J9/VRSTObzhDIRWMsWGMf8xTnD6UI+K/FMEJam0XcUyz0qoLZGXNbPFvfvejoToCrihiHNtToU+0eT+oDVHEiTyaU8exgMzPhsvl6J6l3GeS7WMidl/2j+oUt0Z0gaVYQfiIj9QMtPmo57B7O1b4do1wZIuIOd5VmQeqdF44VqNOoPztB5HaPOU6Vd6A4nXwNI7tYeAcSPqrEsrNSeUVrS7f4zvD6BZS2nGRUB3tHoSkQqw5ZeXCBCEJhQdaNqQ/gRHnEfT1U0q610HfwUnQrnVsZGzWuRwN7qGSP1E49+u6xsPXil3lzviNtwEA8801xNQCzc/ooQDR1pXPOn1e4CvpJ2rn/Ttnfb4ol8o6pfEil1m2PIqMlWHAaPdWqspMEue4NHj9lD6W0W/D1n0aoh7DBH0I4EXCTE7ujkt4jRByPI/RYlZVjeW7p+NYU3tMtdRpkHgRII9/nC5fpTBlp1th9DuXUdEObi8N+HJHbU57KfzsNyyd4M+EKs6Q0Z2fdc10idYOAI9xv+66Uou+qLhu48o8oqo02TqteM8Px/plGT/Qs9qIUjU0TSOQI5E/dTPRroy59QNY0yT7J3Qo01E1NTkmkt99jPqIxgsKSefZ5JLpBTAw2HdtNRzR+kNcbeYUICpzpli2GpTw9I6zMO0tLhk6o49+OUR48FAArHfNTsbR6LplbroWTfWSWJdDH/pP0WxKa6TqxTPGB6z9Akx5Nl8u2qT+jIygbqWoVR4+yoaknbX298lvR4ua3HWl8Lr0GvH5SZ+/2KrquGhMcyTTf8LsidhyjkUy050SfTJfRBczcLlvCNoVLIZ3QQnjZlcWQFhdV6mOroYh/wCOxYDcNRMs17NqPbfWM27NsXORNthWcedA6A9D/wABoOuavdq16NSpU3tBpO1Gcw2/MlcTa+1yutdZfWnSq0n4XBuFQO7tWsPhjMsYfzE7TlGWduQjyTq+BM92KvK0Y6ffotHO2bvusNEwADc/WyuLPSnVb/8AW0Tv1vqrYonoron8Ng6FE/E1jdb9REu9VLLO+TSlhEdprDazARm36FRVPIKyubIIO1V/F4YscR5FV4ZbO2DRCwhWyQZlZa+MitVhxRkMGauMdlJWnaSsObKrHSfH1WvYym402kxry0B1Qte5tMuIOq2KZJdBN2hWRbYsrzKp3TfCyAU/6H6Xq1hq1B/lUaoJu6KuuCHGADdkgwJaQpvFaA/EkMyE947h+6rLjBeLSZC9VfR3vuxLx8MtZO8/E4chbxKY9dXRSdXGsGUMqgbphlT11T4LqNCjToUw0QxjBFyAAOJKg9O9M9Hta+lWr03hzSHMb/ElpEEHUnYohXKWyWS8NS67PU+8Hm4uRrKQ01hKTazhh3ufSmWl4LXAH8p5b9qZswu8xyEp0dHfLiLOs+padLef8mKGJLCCCQQZBBggjaDsKtFDpg2o0DE0m1Y/ODqP4TsPOyrH4Ybz5BBwzfmMp8dFqY7pfujLb1DR2rE9/wAmWoaT0eL9jiJ/VTv4pppHpkdQ08MwUGGztU6z3Dc5xyHJQH4MH8x4ZLB0ebXz3gjJTZRq2sSTf5oVVd0+Msr98/4EpRrLd2DcNnqPupHQOh+1eS8HUbmMpOxv7+C59lc61maaOxXqK7PkkmRtOmXGGgk7gJKS0joHE1C0NpPgXvAudneI2LouHwzWCGgNA2CyUWX1Wt0i1sPVh2NnLqfRrENMGmQco1mbR+rcsv0NXbnSePBdKdhGlwcWguGR2jx3LV2CEENJEkG/eyMnO98jdNWql7I5sumQflnLnUy2zgRzBH1UxhukbqcNI1mgAXzEcdvirZicC+Pha+A6wzJnui9svVRNfQDe0cdQFoa6Ya5oBmQZFpiR5J0dX7oyWdMfh/qQ+J0pQqGXU5PFrZPiFtj+kVSqxtIufqNADWucSGgWADclpidBat2yLkQ6CLZXG8XyTPF4CpT+NpjeLjzCcrYS8mKemtr5RuwwI9+/3Wrn8feabdolNabppmFHunxVq6ruj5xekKQiadM9rUMWhhloPN2qPNVbCYR1VzWUwXOe7VDQJJJMACPBelerjoS3R2F1TBrVIdVcN+xg4NnxMlUnLbBeEcstiEISB4JHE4YPEHwO5LIQBA4jBuZmLbwkFZHNnNMcRooG7bHdsUYAiEFOa2Ae3MSN4SIpk7D5FRgk0hVTpDoio2o+q3VdQe6lUqXIfSdRIIqMhp1gQAC3PdmVcqeGJBOQGZNgIzmVROlXTkA9nhnzsdUAOe5n/stNNMrZYiLnYoLLE+ifTKg6jUxVbuVKrgCwHWJFNoaAwflZMwCdpO1M9N9bdfUczCMbRse+R2j5jO/dngQqfUxHiTJMx9rbCmj3NJ5fa8LtV6CuPzbmGWplLjYY6S6T4qtBr4ipVcbxUNhH5YyBvuCMDWLiZEjMOiL5Qd/gnTWkxuM3j6LdtKDsBnbsjZz+5Wmun0+Ht9/UpKzu8Ghp7L8kCmDs8kuajGTrED1PGAQm1TS9NuTSfFoTXJLkWk3wKtpRNputn8GmOE7Pe1R50/nDLE7Tz3BanpELa1PLcZ+qU9RWuWM9KfsSbWzJOeyecrIcAYJtfhylN8HpmlUkB2qTlIz4Z5rXSOMsbbLHnb3yTIzjJZRTsecM2xeMDdu3ZtVh6L1takdhmSOf9lzuriwXb5IVw0djexcN2RHBee6pqVYlCPB6DpNPZNzf3ktZCytaVUOAIMg5Fbrg4PRicrYORCaaTpuNJwZ8WqQOcWUJA3hZNqulKTTBqNndIWzcdTdYPaZ4hc17FwPemQbg7EvTO9bP+On5ON/UZ5+VF/qaMpkkgapdMlpIuQGz5NHktaujZIg2i4iZ3RuVTwmkqlP4XGNxuPI/ZTWB6TtsKgDf5tnjOSVOma+poq1lU3h7MY4zoyx2s4t7MgiXAiCd8G0ZXUVheiVapVZTYWEVI1XucGNv82tly2q9NrhwBaQZyIy9EhXw7XwHAQLwJAznLLOCiu+UC12hhbutn7nS+gHVjR0cO0cRVxBF6kWYDm2mDlzNzwyV2XIdAdM6+Fht6lL5HG4/QdnLLkum6E0/SxTNak7L4mmzmncR98itEbFM5N2mnTytvckUIQriAQhCABCEIAEIQgDnvW30nNGk3DsJDqoJedzAY1f9TvRpXIn18tnlYK8ddOHP4ykZ+Klb/S5wP/Iea56CJzmdwz9yvSaGEY0pryczUNubNn1PH355FJ5+Oz6rdpgx6RzyhaEHb7K3CBUSYjKP7j6JcEXJBJvF9nCUzbUyF593O/YsmuS6QBqQJmSRs3KGTgjMVWLjJN/QbbbkzKm8To4Pys48LRw2Js/Qj9mqfFZ7YORphZFIjHDJI1phSw0HVJiABlciFl/RtxIDngTbI/UwFinTNr4UxytgvJX6ck2z2QrBj2u1BOcAHfl/VSWj9BspXA1nHJxz8Ng8EYlgJNplP0+mlCLUnyIsvUpLHgpVVhB2qzYXH69MO25HmPcphjdG34+9m5McPXLDIFjmOX3XE1ellF7nW0epUZZ8Mt+htOmi6HXYTfhxCuFGsHgFpBB2hc2o1Q4SFJ6O0m6kZabbWnIrjvY9FCWS99qYhalMNH6YZVETqu+U/ben4UZGLBBac6NirL6ZDanH4Xc9x4qi42rXoO1atOOeRHAixXV0lXw7Xgtc0EHYRKbG1w/Ax36KFm62Zy2hphpz7vPLzWcRjVcNI9A8PUksDqZ/lNvI/ZQ9Xq8IyrWna31sU+N8Hyc2WhuXCyM+ivSQsqim8k03mB/KTkRwJ2K+kzvVV0X0HbTe173lxaZAAgSMp8VaIWa2UZPMTqaOFkIYs/I2JS+A0g+hUFSk4tcNu8biNoO5NyViUlPHBqlFSWGdk6LdKGYynsbVb8bN25w3tPopxcK0VpV+Hqtq082m4+YbWngQu2aNx7a9JlVhlrwCPuDxBkHkt9Vnejz+q0/oy24fA5QhCaZAQhCABCEIA5H18s1fwlUf/qwic/gf9j5rl9B+sLXG+0zuj+q671+0ZwdB3y1v+THfsuGU6xaZH913NFb21pfiY7oZexPuIztuuPLx/ZYdSETf+24bVHU9Jj8wjjnu35ZKQpVA4DVdN9pnISSdscV04zUuDE4uPIlqwZy93n0SlNthbxnPzWQ69xMZ8Bv/ALrApiYF/In0VyDUE5GfLalm1IJuAY9nitW0xH14bPALPZAgQfr5oINxiCeFpyziyy8TZwBG205b9v8AdYbhzBk5bffJbik4GBPvy3bVGwCTsWADJAiLG0TbfyTQuLjAaWmJ1jHIC8jdlKWxtIuI7rf1Ej1i4Oe/LwSmEwZmZMjZnPPYb7gFRtsssJEdToHX/iADWGbfzG1ue0XBWa3R3X1jcSSWwJkfFcbDdTL67WzrESN9yIO0AX2WSWI0oACGgnbLrWvum5tt3pXpwksPcYpyW62KjWoVMM64JafEeYyKlMJiW1BI8RtHNIaYxTnMOtv2WGe5QDKpaZaSDvC87r9LCE8RO3o9ZOEfi3RcGEjheymMJpt7RB73PPzUZ0JwFfSNR1Kk0F7GF5vAIBA22Bl3Lknmk9D1sO/UrU3U3bA4RPEHIjkuPOEo8o71V8LPlZYMNpVj4vB3FO5VOaE6oY57MnGNxSu40DrHaUezXJJa5jh3IaWupucB2olpJgOuJsQckph9Ly99OpqjUjWeDAkmBY5bs5BSVXSWu2CIdFnAB0Hk5NsHh31KYp4ivrt70hpcHOvLQ4kXEbinJxaM8lOMts/fuTpatUo1wiJt4LWB72JZqNCVhbFq1KhkAup9WU/gzOXaP1fQn1lctp0y5waLkkADeTYD1XctCaNGHoU6Q/K0TxcbuPiSStGnW7ZzOozXYo+cj5CELacUEIQgAQhCAKh1qaCfitG1W0xrPZFRrYknUuQOJbMLzVre/fu69iLinWd1SPD34rAs1mul1Si3NpzLqY2tOZbmNm4bdLeofCxc453OSFqxxyKy4R5+u1auXSf0EjiljHttrW3WPJOKGlXgwQ2OM28ueSYLdrf7+/qmRlLwykoRfKJBml8wWC++ZHJZ/wAVAM6luccdgUeBOV+H9lmN08kxTn7lOyPsSrNNSPhFt1h9N60qaWdlqgDxPne4z3pi0wftxSmtvk+Hl9kxNvyUcYrwK/4g90ZcoHmtald7s3E8CbJMkRAgR7usuadvv3KnDwGy4FDxGtbntnzufJAGYynYPOBySYIGRmOPuyUEn+mXJWisLYhjLSplvsclAtYXEAAkkwALknIAK6YHolica7s8NTNR1pdk1s3lzjYLsnVz1M0dHlteuRXxIyMdykf5Ac3fzHwAXC6i82/kbaPlHHU50BOjsIX1hGIrwXj5Gj4afMSSeJ4K76R0XSxDCytTbUbucJ8RuPEJ0hc7k0J43RzfTXU3SdLsNULD8lTvN8CO8PVUTTHQrF4YntKLi352Avb5ty8V6DQkSojL6G2vXWw53/E8wBAbAXonSXRXC4gzVoU3H5tWHeYgqvYzqjwbzLTVpnZD9YD/AHgpD00vDNseowfzJo421xCcds75j/S66PiOpgfkxJHB1MfUO+yZu6nsRkK9H/a9L9Ca8DlrKX5/kon4h29KteTtKvlDqeq5OxDAN7WOJ9SFY9E9WWFpQX61Y/zWb/tGfiSrKib5Ky11UeNyv9XHRdz6gxNRpDGf9OfzO+YcBv38l09YYwAAAQBkBsWVthBQWEcW612y7mCEIVxQIQhAAhCEACEIQBT+l/VfhMfLy3sqx/zacAn9Yyd9eK5Z0h6ksbQ71AtxLP5e68f6XGD4EngvQaE6F84cMq4pnkPHaNrUDFak+k7c9pbJ3Xz2pvq7f397V7BrUGvBa5ocDmHAEeRVfxXV5o6oe9g6I/S3U/4Qtkdcv7kLdfseYG8ffv7rIO1ejKvU7ow/5BHKo/8AdMP/AIP0fvxH/cH/AKp611f1KOpnA4v9p3pQ84nYu90OpHR4IP8AHMbDUsfIJ+zqj0aI/gExve/ys7JW/qFS9yrpkzztMp1gdF1a1qVJ9SPka5w8xK9J4PoLgKRlmEozvcwPP/nO5TjGACAABuFlSXUl/bH9SVR7s8/6G6n8dWPfY2g3fUInj3Wy6ecc10Po/wBTWDoXrTiHbnSGDk0G/iSr+hY7dbbZtnH4DY1RiJYbCMptDabWsaMmtAAHgEqhCxjQ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AutoShape 17" descr="data:image/jpeg;base64,/9j/4AAQSkZJRgABAQAAAQABAAD/2wCEAAkGBhQSERQUExQVFRUWGBcaGBYWGBcYGxcYFxgYFRgVGB0XHCYfGxokGhQYHy8gIycpLCwsGB4xNTAqNSYrLCkBCQoKDgwOGg8PGikkHyQsLCwsLCwsLCwsLCwsLCwpLCwsLC8sLCwsLCwsLCwsLCwsLCwsLCwsLCwsLCwsLCwsKf/AABEIALwBDQMBIgACEQEDEQH/xAAcAAABBAMBAAAAAAAAAAAAAAAAAwQFBgECBwj/xABBEAABAwICBggEBAQFBAMAAAABAAIRAyEEMQUSQVFhcQYHEyKBkaHwMlKxwRRCctEjYuHxFUOCkrIzk6LSFzVj/8QAGgEAAgMBAQAAAAAAAAAAAAAAAAMBAgQFBv/EADARAAICAQMDAgQFBAMAAAAAAAABAgMRBCExBRJBE1EiMmHwcYGRobEVQtHxFFLB/9oADAMBAAIRAxEAPwDuKEIQAIQhAAhCEACEIQAIQhAAhCgdP9KWYeWth1Tdu5qUs8F4QlN9sVuTGIxTWCXED6nkFB47ptRZIEuPD+ipGO0tVrEl7jyGSrmKD+xPd13NdUHxhuq06w1jNiQwiAU308cnUr6eks2P9DoGI6fOmwjyH7lRlTrCeLyTNgGku2B2wbiDJtdUxmI1qlKzA06kyXFxc6mSAe7Du6M55hFaiWdrHedDHPya0t1XNOYdnqwQBa0ZKcLwjUtNSltE6FQ6dVRmJ8j9lI4bp2CRrAerfW4+i5rTxjwW0tVrXagIlxcI1N+Zh8A8CDtUcdN1HEhtRpBL2tLACZ7MFh2219b0lDjEXbp9OllrB3rA6bp1bAwdx+xyKUxul6VETUqNHCZPkLrh9fpY2g2HGapF2MNgYuCdlxzVV0r0vxFWYfqA/Jmebje43K3oryzgXWQUsV7r6nesZ1j4dmQcRvJa0epUFjeuOmPh7Ec3l/o0BcHqVS67nEm+cn6pPVV1XBeBHfJ+Tt9LrqE3NA/9xvqSVPaP61aD41mxxY9r/wBivOY95rAGXDLeEOuL8Ed8vc9baN07Qrj+HUaT8uTh4G6fryZg+kFelGq8kDIG8edweRXSeh3XK5pDMTLm5ScxyceRsfNLlT/1GK33O1ITTRmlaeIZr0nBw9RwI2J2s7WBwIQhAAhCEACEIQAIQhAAhCw5wFzZAGUJv+NGwHmbf1SNTGGcx4CUAPkJgNJcFsNI8FOAwPUJCljWuMZHiktL6RFCk6odgsN5OQUEpNvCIjpZ0k7BvZ0/+o4Z/KN/M7FyqrVxFQP17PLmEODsgRJuR3gCMtospjFVy97nOMkmSTtSK0qGEej0+mVUcefJHPwj3O1iAJ1ZvMDVcx4bGWYKQp6HcGkFwAe2k1wE3FOQ7xc2AphauKlo0diY2r4AOe1xJ7hBaLQCJEi0iQYPJbswjb5mQAZJNgSQPVK6yjNLaYFFhO0KNuS+EtzOmdNMogGNZ9w378hkqRi+kD9ax7zs35FoJiGbhJ5ppisa6q5znXJ2fZJOcICvFPk8vrtW7pdsflQi+uZOWRNrwQYut31nEbzMDxv5QlQsj375K2DnCLQQYzGrnxBF1msDaN4mN21KD3CxrZbI/ZSQaUB3bzN/KTBSTaZm+Uu27CLbU5Dco4e8lh8xv92UYAaikdXKXZ58Im/KfFbdgbf6NskauxLEohRgnuLX0L6d1sBVBkupn4mfy8P2XorQumaeKoMrUjLHiRvB2tO4gryWXq6dWfT12ArhlR04eoe+D+U5CoPvvCpZDu3LQljY9HIWGPBAIuDcHeCsrKaAQhCABCEIAEITfHYsU2zt2DeUAGKxgZG0nIfc8FHPqlxlxn6DkEzFQuJJuTmUo54HmB5kD7qQ4Yr2iSrYgNiTc5e9yYVNJ3p95rRUIgGNaL60DbfVFt6WNKzhUjV1iBMXa+O7fiSI5KSMszSx81uzIjulw4gO1T9QfFPHO9VDs0iwse6i3vwyCQO8X9xhO2JbF/lSz8I9z3BxlpOc7NVmrq3sRUaTl+bNAZMYrTQBaxgu8HUcfgJ7PtBxIjckNI4d+JoCHElhJaNjxvG7gDlcJ9S0c0dmXCXMa0AiQBAIkNmBmfAwnLjClPAyFjrkpLwc5eYMHMZjcsaysHS7R1jWaL/njyDv3VUw1ebHNPUs7np6LI3QU0O1h5QVH6Q0o1o+IDjmT+kbeeSGx6WTGPxwaLFUnS1SpVdZriOX7qYxWmAfgbfe6/psSLtM1P5RyakymskW6d2QcM4yQH+F1R+R3kk3sc3NpbfOIVhGlam8eQWW6Sn4mgjhZX9Y5kuiQfEn9/oVttT34LLt6nquAo1LgQf9p/qobHaPfSubt+YffcmqaZytT026hd3K91/6IFyC72PVJGqkamkGxmfBS5JHOSHrKkCJ97lgvB/orF0Z6usTj8IcThjTeA9zTSLtV8tg7e7eRtUDUwTqVRzKzSxzSQ5hEOBBuOHNCknwDi1yI5+PDwTulouq/Jh8bD1Kzh8bqfAA3+aJdykrTGYx1peSDBzO0X+hRkqOW9Ha7vy+o+ySraArtv2ZPIg/QysfiIBvui/uf6JxhtMVWx33cJuI2ZoeQTO39TfSN9fCHD1Z7TDw0awIJpn4SZ3QWzwC6CvM2i+mNSm+XEg7HM7pF/VdQ6MdZhcAKpFRnziNZv6ht+vNZ5QfI6Ni4Z0lCSw2JbUaHscHNORFwUqlDQQhCAAqr43Gdq8nZk0cN/ipvS+I1aR3ut55+ir9CB3nWA+9gqN74LR23HdNkBJ4xwFN0uLAWnvDMWN22MkCTkckxq6daHU4EseXAm4czVdqSWkSW61idkjYmeBwVY6uuBLCHa75Jc9pcwmJ+F1N0giNgvsakL5HuBc1r6dKnL29mXmo5xc6HOaGmT83eO6wst6dKpUosa8AOIh5Mg6zCIc0cXNnxCWwGjW0h3ZJ1Wtk7mzFsh8RT2nTJMASUAM8No2myS1ue+8d5z4H+p5PinJT4aLMXIlMahglpzGxQGGZ1lo5YlYVsAaV6Qc1zXZEEHkVy3EjsarmHNpI57j4i66XjcYGtmVyPpdpTWxLnNyIHnl9lZS7Ts9Lm1Nw9zfTGnIGozPbuHvcq695JJJknatS7esJMpdx6JJIyhaysyqk5MoWJRKCTKc0sXsdce/NNpRKlPAEP0k0MWfxGXpk3Hyn9lX1f8PWEFjxLHWIPFVHSWijSrFhyzB3tOX7K/zHmuo6RUv1IcP9mW/oT09q4HAV6FEFtStU1hUn4G6oa4sHzE7dnNQD3F0km52m9990g1vdMWtb7ZcluzDye9lex/flPmVpjHtODJ5NJgmZ47QJsFuxsgcPpFnCbbktTpDd7sM+WxKGorYK5GzaJEzv/b9suactEADd75lYJG73v9UNhBBsdh+qWw2LfTcHMJBHrwISYz3+f2Rq39/f3mgg6Z0F6eupn+W2vTnZ87ePsrs2CxjarG1GGWuEg+9q8n4au5jw5tiLz+67H1YdLQXCmT3ahiPlqD7H9kmcfI2uWNjqiEISR5BdIaneaNkE+Zj7eqbUm9y1icjuOwrbTbpq8gB9/uhosqR3kyz4Guj9FtpgSS9wnvEAQHEEhoaAACQDCdlCE4obNuYCmsLhgwcdpUdoylL53CVMKrAFD6eo/C8cvuPuphRmnX9wDefoFV8Fo8ka10iUhi64a2UrTbAVc6W6R7NiYntklLLK90o0/m1pVBr1NZxMp7jKxcS6bqMCTnLO/wBOrUcs2QtdZEoOtkd6N0dUr1BTpN1nG+4NHzOOwKWq6AoUZFWuXvGbaYhg8SZPP+yfPq/gsCxotUrAVKhGYB+Cn5fQrmWldNPe8gGBPvkuhXTXCCst88I8rq+o3W2OFTwkXoUcMbCf93rY28k1xei4BdTOsN23w3/XgqAzGvBkOPmrV0d0+XHVdmI8ffopVdN/wwyn/Jnr12poeXLK+oqCiU50pQ1XyMnX8dvmCDznwZl650ouLwz1un1Ebq1OPk3lNtPN1qbX7W90ngcvVLayTxYmm8cJ8ryphLDK6uCsplF+38bkXhTKdN8c1HYV91IMZK3HhnszFaqGtJmAM1E4jSjnG1h5lONNW1R7J9/VRSTObzhDIRWMsWGMf8xTnD6UI+K/FMEJam0XcUyz0qoLZGXNbPFvfvejoToCrihiHNtToU+0eT+oDVHEiTyaU8exgMzPhsvl6J6l3GeS7WMidl/2j+oUt0Z0gaVYQfiIj9QMtPmo57B7O1b4do1wZIuIOd5VmQeqdF44VqNOoPztB5HaPOU6Vd6A4nXwNI7tYeAcSPqrEsrNSeUVrS7f4zvD6BZS2nGRUB3tHoSkQqw5ZeXCBCEJhQdaNqQ/gRHnEfT1U0q610HfwUnQrnVsZGzWuRwN7qGSP1E49+u6xsPXil3lzviNtwEA8801xNQCzc/ooQDR1pXPOn1e4CvpJ2rn/Ttnfb4ol8o6pfEil1m2PIqMlWHAaPdWqspMEue4NHj9lD6W0W/D1n0aoh7DBH0I4EXCTE7ujkt4jRByPI/RYlZVjeW7p+NYU3tMtdRpkHgRII9/nC5fpTBlp1th9DuXUdEObi8N+HJHbU57KfzsNyyd4M+EKs6Q0Z2fdc10idYOAI9xv+66Uou+qLhu48o8oqo02TqteM8Px/plGT/Qs9qIUjU0TSOQI5E/dTPRroy59QNY0yT7J3Qo01E1NTkmkt99jPqIxgsKSefZ5JLpBTAw2HdtNRzR+kNcbeYUICpzpli2GpTw9I6zMO0tLhk6o49+OUR48FAArHfNTsbR6LplbroWTfWSWJdDH/pP0WxKa6TqxTPGB6z9Akx5Nl8u2qT+jIygbqWoVR4+yoaknbX298lvR4ua3HWl8Lr0GvH5SZ+/2KrquGhMcyTTf8LsidhyjkUy050SfTJfRBczcLlvCNoVLIZ3QQnjZlcWQFhdV6mOroYh/wCOxYDcNRMs17NqPbfWM27NsXORNthWcedA6A9D/wABoOuavdq16NSpU3tBpO1Gcw2/MlcTa+1yutdZfWnSq0n4XBuFQO7tWsPhjMsYfzE7TlGWduQjyTq+BM92KvK0Y6ffotHO2bvusNEwADc/WyuLPSnVb/8AW0Tv1vqrYonoron8Ng6FE/E1jdb9REu9VLLO+TSlhEdprDazARm36FRVPIKyubIIO1V/F4YscR5FV4ZbO2DRCwhWyQZlZa+MitVhxRkMGauMdlJWnaSsObKrHSfH1WvYym402kxry0B1Qte5tMuIOq2KZJdBN2hWRbYsrzKp3TfCyAU/6H6Xq1hq1B/lUaoJu6KuuCHGADdkgwJaQpvFaA/EkMyE947h+6rLjBeLSZC9VfR3vuxLx8MtZO8/E4chbxKY9dXRSdXGsGUMqgbphlT11T4LqNCjToUw0QxjBFyAAOJKg9O9M9Hta+lWr03hzSHMb/ElpEEHUnYohXKWyWS8NS67PU+8Hm4uRrKQ01hKTazhh3ufSmWl4LXAH8p5b9qZswu8xyEp0dHfLiLOs+padLef8mKGJLCCCQQZBBggjaDsKtFDpg2o0DE0m1Y/ODqP4TsPOyrH4Ybz5BBwzfmMp8dFqY7pfujLb1DR2rE9/wAmWoaT0eL9jiJ/VTv4pppHpkdQ08MwUGGztU6z3Dc5xyHJQH4MH8x4ZLB0ebXz3gjJTZRq2sSTf5oVVd0+Msr98/4EpRrLd2DcNnqPupHQOh+1eS8HUbmMpOxv7+C59lc61maaOxXqK7PkkmRtOmXGGgk7gJKS0joHE1C0NpPgXvAudneI2LouHwzWCGgNA2CyUWX1Wt0i1sPVh2NnLqfRrENMGmQco1mbR+rcsv0NXbnSePBdKdhGlwcWguGR2jx3LV2CEENJEkG/eyMnO98jdNWql7I5sumQflnLnUy2zgRzBH1UxhukbqcNI1mgAXzEcdvirZicC+Pha+A6wzJnui9svVRNfQDe0cdQFoa6Ya5oBmQZFpiR5J0dX7oyWdMfh/qQ+J0pQqGXU5PFrZPiFtj+kVSqxtIufqNADWucSGgWADclpidBat2yLkQ6CLZXG8XyTPF4CpT+NpjeLjzCcrYS8mKemtr5RuwwI9+/3Wrn8feabdolNabppmFHunxVq6ruj5xekKQiadM9rUMWhhloPN2qPNVbCYR1VzWUwXOe7VDQJJJMACPBelerjoS3R2F1TBrVIdVcN+xg4NnxMlUnLbBeEcstiEISB4JHE4YPEHwO5LIQBA4jBuZmLbwkFZHNnNMcRooG7bHdsUYAiEFOa2Ae3MSN4SIpk7D5FRgk0hVTpDoio2o+q3VdQe6lUqXIfSdRIIqMhp1gQAC3PdmVcqeGJBOQGZNgIzmVROlXTkA9nhnzsdUAOe5n/stNNMrZYiLnYoLLE+ifTKg6jUxVbuVKrgCwHWJFNoaAwflZMwCdpO1M9N9bdfUczCMbRse+R2j5jO/dngQqfUxHiTJMx9rbCmj3NJ5fa8LtV6CuPzbmGWplLjYY6S6T4qtBr4ipVcbxUNhH5YyBvuCMDWLiZEjMOiL5Qd/gnTWkxuM3j6LdtKDsBnbsjZz+5Wmun0+Ht9/UpKzu8Ghp7L8kCmDs8kuajGTrED1PGAQm1TS9NuTSfFoTXJLkWk3wKtpRNputn8GmOE7Pe1R50/nDLE7Tz3BanpELa1PLcZ+qU9RWuWM9KfsSbWzJOeyecrIcAYJtfhylN8HpmlUkB2qTlIz4Z5rXSOMsbbLHnb3yTIzjJZRTsecM2xeMDdu3ZtVh6L1takdhmSOf9lzuriwXb5IVw0djexcN2RHBee6pqVYlCPB6DpNPZNzf3ktZCytaVUOAIMg5Fbrg4PRicrYORCaaTpuNJwZ8WqQOcWUJA3hZNqulKTTBqNndIWzcdTdYPaZ4hc17FwPemQbg7EvTO9bP+On5ON/UZ5+VF/qaMpkkgapdMlpIuQGz5NHktaujZIg2i4iZ3RuVTwmkqlP4XGNxuPI/ZTWB6TtsKgDf5tnjOSVOma+poq1lU3h7MY4zoyx2s4t7MgiXAiCd8G0ZXUVheiVapVZTYWEVI1XucGNv82tly2q9NrhwBaQZyIy9EhXw7XwHAQLwJAznLLOCiu+UC12hhbutn7nS+gHVjR0cO0cRVxBF6kWYDm2mDlzNzwyV2XIdAdM6+Fht6lL5HG4/QdnLLkum6E0/SxTNak7L4mmzmncR98itEbFM5N2mnTytvckUIQriAQhCABCEIAEIQgDnvW30nNGk3DsJDqoJedzAY1f9TvRpXIn18tnlYK8ddOHP4ykZ+Klb/S5wP/Iea56CJzmdwz9yvSaGEY0pryczUNubNn1PH355FJ5+Oz6rdpgx6RzyhaEHb7K3CBUSYjKP7j6JcEXJBJvF9nCUzbUyF593O/YsmuS6QBqQJmSRs3KGTgjMVWLjJN/QbbbkzKm8To4Pys48LRw2Js/Qj9mqfFZ7YORphZFIjHDJI1phSw0HVJiABlciFl/RtxIDngTbI/UwFinTNr4UxytgvJX6ck2z2QrBj2u1BOcAHfl/VSWj9BspXA1nHJxz8Ng8EYlgJNplP0+mlCLUnyIsvUpLHgpVVhB2qzYXH69MO25HmPcphjdG34+9m5McPXLDIFjmOX3XE1ellF7nW0epUZZ8Mt+htOmi6HXYTfhxCuFGsHgFpBB2hc2o1Q4SFJ6O0m6kZabbWnIrjvY9FCWS99qYhalMNH6YZVETqu+U/ben4UZGLBBac6NirL6ZDanH4Xc9x4qi42rXoO1atOOeRHAixXV0lXw7Xgtc0EHYRKbG1w/Ax36KFm62Zy2hphpz7vPLzWcRjVcNI9A8PUksDqZ/lNvI/ZQ9Xq8IyrWna31sU+N8Hyc2WhuXCyM+ivSQsqim8k03mB/KTkRwJ2K+kzvVV0X0HbTe173lxaZAAgSMp8VaIWa2UZPMTqaOFkIYs/I2JS+A0g+hUFSk4tcNu8biNoO5NyViUlPHBqlFSWGdk6LdKGYynsbVb8bN25w3tPopxcK0VpV+Hqtq082m4+YbWngQu2aNx7a9JlVhlrwCPuDxBkHkt9Vnejz+q0/oy24fA5QhCaZAQhCABCEIA5H18s1fwlUf/qwic/gf9j5rl9B+sLXG+0zuj+q671+0ZwdB3y1v+THfsuGU6xaZH913NFb21pfiY7oZexPuIztuuPLx/ZYdSETf+24bVHU9Jj8wjjnu35ZKQpVA4DVdN9pnISSdscV04zUuDE4uPIlqwZy93n0SlNthbxnPzWQ69xMZ8Bv/ALrApiYF/In0VyDUE5GfLalm1IJuAY9nitW0xH14bPALPZAgQfr5oINxiCeFpyziyy8TZwBG205b9v8AdYbhzBk5bffJbik4GBPvy3bVGwCTsWADJAiLG0TbfyTQuLjAaWmJ1jHIC8jdlKWxtIuI7rf1Ej1i4Oe/LwSmEwZmZMjZnPPYb7gFRtsssJEdToHX/iADWGbfzG1ue0XBWa3R3X1jcSSWwJkfFcbDdTL67WzrESN9yIO0AX2WSWI0oACGgnbLrWvum5tt3pXpwksPcYpyW62KjWoVMM64JafEeYyKlMJiW1BI8RtHNIaYxTnMOtv2WGe5QDKpaZaSDvC87r9LCE8RO3o9ZOEfi3RcGEjheymMJpt7RB73PPzUZ0JwFfSNR1Kk0F7GF5vAIBA22Bl3Lknmk9D1sO/UrU3U3bA4RPEHIjkuPOEo8o71V8LPlZYMNpVj4vB3FO5VOaE6oY57MnGNxSu40DrHaUezXJJa5jh3IaWupucB2olpJgOuJsQckph9Ly99OpqjUjWeDAkmBY5bs5BSVXSWu2CIdFnAB0Hk5NsHh31KYp4ivrt70hpcHOvLQ4kXEbinJxaM8lOMts/fuTpatUo1wiJt4LWB72JZqNCVhbFq1KhkAup9WU/gzOXaP1fQn1lctp0y5waLkkADeTYD1XctCaNGHoU6Q/K0TxcbuPiSStGnW7ZzOozXYo+cj5CELacUEIQgAQhCAKh1qaCfitG1W0xrPZFRrYknUuQOJbMLzVre/fu69iLinWd1SPD34rAs1mul1Si3NpzLqY2tOZbmNm4bdLeofCxc453OSFqxxyKy4R5+u1auXSf0EjiljHttrW3WPJOKGlXgwQ2OM28ueSYLdrf7+/qmRlLwykoRfKJBml8wWC++ZHJZ/wAVAM6luccdgUeBOV+H9lmN08kxTn7lOyPsSrNNSPhFt1h9N60qaWdlqgDxPne4z3pi0wftxSmtvk+Hl9kxNvyUcYrwK/4g90ZcoHmtald7s3E8CbJMkRAgR7usuadvv3KnDwGy4FDxGtbntnzufJAGYynYPOBySYIGRmOPuyUEn+mXJWisLYhjLSplvsclAtYXEAAkkwALknIAK6YHolica7s8NTNR1pdk1s3lzjYLsnVz1M0dHlteuRXxIyMdykf5Ac3fzHwAXC6i82/kbaPlHHU50BOjsIX1hGIrwXj5Gj4afMSSeJ4K76R0XSxDCytTbUbucJ8RuPEJ0hc7k0J43RzfTXU3SdLsNULD8lTvN8CO8PVUTTHQrF4YntKLi352Avb5ty8V6DQkSojL6G2vXWw53/E8wBAbAXonSXRXC4gzVoU3H5tWHeYgqvYzqjwbzLTVpnZD9YD/AHgpD00vDNseowfzJo421xCcds75j/S66PiOpgfkxJHB1MfUO+yZu6nsRkK9H/a9L9Ca8DlrKX5/kon4h29KteTtKvlDqeq5OxDAN7WOJ9SFY9E9WWFpQX61Y/zWb/tGfiSrKib5Ky11UeNyv9XHRdz6gxNRpDGf9OfzO+YcBv38l09YYwAAAQBkBsWVthBQWEcW612y7mCEIVxQIQhAAhCEACEIQBT+l/VfhMfLy3sqx/zacAn9Yyd9eK5Z0h6ksbQ71AtxLP5e68f6XGD4EngvQaE6F84cMq4pnkPHaNrUDFak+k7c9pbJ3Xz2pvq7f397V7BrUGvBa5ocDmHAEeRVfxXV5o6oe9g6I/S3U/4Qtkdcv7kLdfseYG8ffv7rIO1ejKvU7ow/5BHKo/8AdMP/AIP0fvxH/cH/AKp611f1KOpnA4v9p3pQ84nYu90OpHR4IP8AHMbDUsfIJ+zqj0aI/gExve/ys7JW/qFS9yrpkzztMp1gdF1a1qVJ9SPka5w8xK9J4PoLgKRlmEozvcwPP/nO5TjGACAABuFlSXUl/bH9SVR7s8/6G6n8dWPfY2g3fUInj3Wy6ecc10Po/wBTWDoXrTiHbnSGDk0G/iSr+hY7dbbZtnH4DY1RiJYbCMptDabWsaMmtAAHgEqhCxjQ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19368"/>
            <a:ext cx="2590800" cy="18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8" name="AutoShape 20" descr="data:image/jpeg;base64,/9j/4AAQSkZJRgABAQAAAQABAAD/2wCEAAkGBhQREBQUExMWFRUSGBgYGRYUFBQYHBgYFxcVFBoYGRUXGyYeGBojGRYUHy8gIygpLC0sGB4xNTAqNScrLCkBCQoKDgwOGg8PGiwkHyQsLCwsLCwsKiwsLCwsLCwsLCwsLCwpLCwpLCwsKSwsLCwsLCwsLC8sLCksLCksLCwpLP/AABEIAJ4BPwMBIgACEQEDEQH/xAAcAAEAAgMBAQEAAAAAAAAAAAAABQYDBAcCAQj/xAA9EAABBAAEAwUGAwcEAgMAAAABAAIDEQQSITEFBkEiUWFxkQcTMoGhsWLB8CNCUnKCktEUsuHxM9IkosL/xAAYAQEBAQEBAAAAAAAAAAAAAAAAAQIDBP/EACIRAQEBAQABBAEFAAAAAAAAAAABEQIhEjFBUQMEMpHh8P/aAAwDAQACEQMRAD8A7iiIgIiICIiAiIgIiICIiAiIgIiICIiAiIgIiICIiAiIgIiICIiAiKL4pzLh8McssrWuyl2W9SNeneaod6CUWPEYhsbS97g1rdS5xAA8yVzji/taJAGHjyu1sy049Kyhrt991Q+J80TTlznyPdmNuaXOy72KZdADu6KsXuO5HmrCWz/5MX7S8tPBGneRoPnS8YPm/CSze5ZO1z9gNace5riMrj5FfniXGa3dg7g/r6ry3H+Oo2I0PgdNiCjPrfqFFT/Ztzl/rsOWyH9vBQf+Np+GSvHY+I8Qrgo6S6IvhcvqKIiICIiAiIgIiICIiAiIgIiICIiAiIgIiICIiAiKj82e0b/Syuhjit7aBe89myAdGjV2h6kILu54AsmgNyVX8fz7g4bBmDiOjAXX5OAyn1XIOM8z4jEn9tMXDo0aNH9I0/NQuJkzAg7HojNrt3CPaThp5TGc0RJppkqnd2oJynwPqrYvy5hcabyuPabsf4h0J+x8QVfYPahiGYH3UYHvhlEcrqNNB1a4O3cAKB1vzGpJ19uyPkDQSSAALJOgAG5JVS4z7SsPC1roqnsmw12XKB1OYXr00111XJeJczz4mT3sj6lDAwhthtAEGh3O1sbbqKkxn7wPgQppel1437SsRMHNDgyJ50yCnAdG5wb7r7/JVPF8Tc8nO8knZxcSe4WTrXgo1+JryPRYHS3p6frxVY923Jib3+Ide9a0mK6jfqtd8ti+77f5C89f5u7v/wCf8Ko9Ok18/wDtec527vqD+q9EZhnOBABttH5HQH1IH9QUjheEPmaHhpIHxZW7AGn+lh3kQp7Jrb5T5ldgcXHM23VYe3YPjIFjS/A+YC6xjfbZgo5GMLJzdZzkaBGD1JLu0Bv2b09FzrD8sNhOHkmc3I6RzHAEaOaTub2ID67y099qP5xiYH3hgMgOUdabVtGvdqPKkt1rm54SntF4g8cWmIkcchjfEc5OVro43tLNaAsk6LsPIvNQx+EEh0kYcko7ngA2PwuBBHnXRfm7C4p0k8TpHFxAawE9GsZkaPIAAfJds9jrDlxR6Exj5gPv7hVZ+50dERR1EREBERAREQEREBERAREQEREBERAReJpgxpc40GgknuAFk+ioHGPasBYw0d/jl0+YYDfqR5KaOgk0sWGxjJATG9rwDRLHB1EdDXVcJ4zzLiMQf2sjnD+HZv8AY2mr5wXjsuFkEkRo0QQdWuHc4Ai+h+SnqTXeMTi2RtzSPaxve5wA9SuKc+42ObFzOjeHA5SHA6WGNB+oUPxPmiXEPLpZC93S9gO5rRo0eShcfiCdQdQnlLfhikxnTr3LE6QnwWFk+Ynx++yzMiBGp+VfW9q9VuMNbE7Bw3br8uo/P1UjDJYLb+IaX0cBY+RH2K1vdrHh9CW3tt5bj00+qjLO7EEi+79ff7eKxvdrXf8Aoj9eC+Nf+0cK+LWvGtR8x9QF5fA4jTdpA/Np+4/tQYw7Q/ryP5L7msB1GhvXddH5j8wpGDg7nua4NJY4W4NB0aTlfWmmU6j+lWPBcle6ynEOaxj7Nghx7I7ZEYNlrm6j+lS9SCpR4Fxflq81kaHUgXp/M06d9hTXCeSJp3e7Aymra95ygsOrXWd9bHzCkn8Ww2HilZDGJXNcGsmk+IN1cxwaOtNcL8u+lFcb5vlnLHPkOXKG/wArHadN8rwfPKFNtRJPZhIGMkc4mTPT4wAWe7Jp/aG/a1HgR4FY8VzoY5pRCBCyYasj2JaMrxZ1OZva8TSpzsabc1371mtdzo7/APPotV+IORpvtMP+3T/bSuJiQxHE3O0Lj2aBHTsCmurbVlD5HvTD41z+wdcxutTr1oef3Ci8hLqHX9D7qZ5f4U92LizEta6RgJBNgPIa6te5xWms8JHgnLMk07WMaXPJ+EdD1s7Cup6dddF+h+V+ANwWGbEDZ+J7v4nmrI8NAB4AJy/yxBgmZYW6n4nu1c7zPQeAoKWUdOec8iIiNiIiAiIgIiICIiAiIgIiICIiAiIgqnPHNkMEMkGa5ZWOaGt/dztItx6aG63+6482UFbPtCc6DGT57syONnqHHM3/AOpCr0WIMgIBp1j6qZrFqWmxDW7nVahxxeaY0kqc4ZyZTgZTYG+9HvGnnfTY+SmoMIyFwLG6HLv4DLlui3XU6+G2ys5YvTnWNwz2HtCr7Q8daPobXljrbXUfZX7mHhPvoHtLcskTnPYd856tsDW2g9wsDUrnLpSwggXf2VZvlgmZlcD3qb4VhBI9rXZsh1LmNDzVHZti/ULSZgjLmaAdKIrquieyvhDcTG9jjUuHcLBG7HbHzBDh6LOtzyi8ZyyzRscT2CPVzpHh73XVdlgDWVpoMx13Udx7lV0DYZSCWP7DjRHlodt6Xa4+GsaIjEAQ8lrS/Ro0c7MRo59humvW1445go8RhpYZGsztDg2ti4BrgW91ktFdD5Wqtlrg2I4HI17XbZDlc/pmHba6/wATSHK2S8NwUEbZTJmL6/ZtstaxztQZNPhc1zQQP3Qofi3G/e4cNoB5Z7txAHxROzxmq07OZmnSMd9KoxcQJjLHE6Wfk6g4eoYfmVmy1h0HE88CJ00cLBCKNNZZsNtkozHUGu1pXwFUvF8Ze8B19thGtmyWnM0/NtN/o9YyTGHsvuyKvzaMpvzbXqVgcCXV0d/2Pp91ZzIvu2JcX2wRs4VV3QNOb6UB8itV0lgjpd+u/wBR9Vt4fg73aHSgSPupPD8HaAHVrdfYha2REHHhnvIIF9/+0qSwvA7cM2z6Onp/hT8eA1kDR0/wR91PcI5QmmfBTHBsl0/KS0AONkuG1UfHbvU1VTw3DgGHTYjX1H5LoXKPIM0skUr2+7iBY+3buALXU1u+tbmh5qw8v+y9jWk4nV2cENjcayjo4ka2Sdq06q+gUjfM+31ERGxERAREQEREBERAREQEREBEWpxHi0WHbmlkawfiOp8hufkg218JrfoqNxP2oMFjDxF5/jk7Lf7R2j9FTOL8fnxFmaUlv8DdGj+kb/OyprN6kdK4tz7hYLAd714/dip3q74R6qn8U9oWJmsRAQtP8Paf/eRQ+Q+ar8GG02W2yBYvRuqjzThXvY9znOe53azOJJsb6nXb7Ku4Gasru7Q+S6Zj8BnYRS5nNhBHOWG8t/Q6ha5upjr2GdmDXdZWh91oW5dgb6E3XjsvWFgqUZLJNm2mh2tNydNunnrutDkJ7ZoKkzF+GPu6s6NPZbptqCRrW266FgcMwVTBQcND0cRmsg7amhWmy6SuM5+EfguEudrIzL2dABrQsnXqfPbdVPG+zgSYqWNtBjqkb3APsEf0yAjyc1dP/wBMXEnUXXl1/wCfoq/z1G7DwDEMNe7IY/KKtj+yST4OyHbopW7z4QnDuWsNBBHJPIA+HMyWNhBGYuI23BAo+IAUcOZoMFxeJ0QDYsQBHIell2XNf8wafK1z3G8UfLiHgvP7Tre5Gyh8fjXSMFkkx6DwBJ2+d+qXPhOe/h3nG81RsBZ7wn3bra1wFNBzVWgzUMwbZFeJAVQ4zzu54Y4G2kkHSqPxNsadS6/EqmYfirHFrpXyAFtEsaHucbByjM5oaN9ddzosk/H4w2QRMZDdt7eaaZ/f2nNyM31pre7wUX392lxLH1K9w2ec4ra7s/n/AHLUnwmYB7BqHEEd7SCQf7StMuvTur/H+FMcvdoOad9vm0/4J9ET2YcJwT4c5trzenp9lIwcOAa8V8Neg0/NWDgnK0+JwsM0LC9hlLDXxNAIBJB6b69K1XSOGezOOOSf3hD45AAzcPabu72B0G2/d0U8tSWuY8O4K+WaJjW9qQCr0ug7qehAOqsvCPZrNNASf2bxJlyyhzeyGjtDSzRJHca3XUcDwaKFsTWsBMLcrHOALgNj2q0vwW8q1OEBw/krDwySPDcwlblLHUWhthxABHe1p1uqU5DC1jQ1oDWtFAAUAB0AC9ojYiIgIiICIiAiIgIiICIiAiWofDc34SR5Y2duYd9gGu55AafkUEwo3jXMMOEAMrqLvhaASTW9AdPFUTjXPeIOKeIJGiKN1Nyhrg+tyXHcE3tWnqoDjHG5cZOHyhoyjK0NBAAu+pJ3Wb1E1cuZfaOwR5cI4ukf+8WEBg66OGrvoqEQ6Rxe9xe47ucSSfmVkkwvVbGHjWL1qNd2Esd3ktINc4gDtgG7qvqp0RrWnYSSwCtLXT8XTy/qOd87/bG5z2svS/DoF8bintoEAk1SyR4fKQOjtCD5L4/EhoAPxMP0XbnmfWvN131PO2JqKKwqHzrwsRyZ9ge7x/5+6ueF4mH3V6KL5lwwliIPT7fqj8l5svN8vfOp1zsRfKPMrIMZC+6jnb7uYfiGmY/Kj67LueCwrA0HQAixR6b7g0dF+Uy8xnKd2G/mD4+FrsfL3tNiw+FaMQ17ywBrC0/EzoDZ3Gg8RXcuq+3l1UTC6Gtd3RQXPL4/9DiGyyMYHxODQ6tX0S2h35gFQ8f7U8VOKw0Qhab7T9T4EDpoqvicK6Z2fESOldv2ia9LUxrbVKxM1ODgdW6rzMzNKauni/XX7qx4vgbC8no7Wvv+XqpHD8IY1tADUaKVj0XdVDGYMtjYR8/uP14LzHEf3QL37VuPfdV891aJ+G5ozY06fLVYIuHAEd3WjWgobjU7+CS+GsQcfDST18SdSb3U3wrDUGv/AI6v+YW131DlvswoAoCv13f5W5wbgM0oyRxucS5zhQ/dcbsnYDUoz1HbeWg3/SQFrWtzRtcQ1oaMzgC40OpNlSa1+HYMQwxxjaNrW/2gC1sKuwiIgIiICIiAiIgIiICIiAiLDi8YyJhfI9rGjdz3BoHmTogx8Q4nFh2Z5XtY3vcdz3Abk+AUBzBzpGzBulw0jHPJDG3uCTqSw0bAs6hc14zx2TG4lz3utoLhG0HstbdCu+wASeq1p8LqCsXrE1YoufsUyKRjyJfeAgOcKLCbFjKACPBQEGHti2mw20L7hWUSFi9DBhIcppbEkFar3Iyja2hDYBJAB0s+FdBr1CxoxBthfGCiveHeBYI6enjovkz7N/kB9AiM4WHEtG4NEdUbIvEhBFFb5uVjvn1TGgcWGm7L3beAW81oOpAtRuIJLwGN0b8ha2IXOHxEHwHRejv2ljy/hl2y/wC/luhwCxTPBBB66eqz4Dhk2IP7KNzh/FVNHm46Kz8P9mxOs8tfhi/93D8lxkr2Z9ON8b4IX9pvxCwfGtFt8Kw1MYHjVunpt9KXTuc+RWxxNfhoz2bDwCXE9z+89Qa8FTW8Ilyk+6f2O0TkdQrvNaLppYxsdYXl5X2MrawXDpZ3ZYo3PP4Rt5nYfNW8tPnCODnEzsiaQ0vvV11o0u6fyrovC/ZxDHXvXukI6Dst+mp9Vqcp8hyQzMnmeGllkRt7W7XN7Tthv0vzV6Wchik86cmB7PeYdmoFOjYNxsC1o6ju6jx3rfBfZviJAC8CFv49Xf2D86XWkTCzVb4TyDhoaLmmVw6yaj5M29bVja2hQ2C+oqoiIgIiICIiAiIgIiICItPifF4cMz3k8rImDq9wGvcO8+AQbi+Eqg4z228PjJDTLJXVkdA+WdzT9FzznP20y4yKSCGMQxSDK45i57m9RYoNB2IAOmlqaOm8w+1zAYSwJPfvH7sNOF+Mnwj5EnwXGOf/AGjycTdHbBHHESWtDidTWriaBOlCgKs96qTWkr2cKct/w/ZZvQu3LE2aJve3Q/l9KVmMdhVPl5mVkbwQWy200fhkZ0I6W038lbcNJoud8l8PmDYT2Rv0XqVuUg3fkvEr+1ff5D6BepTosozySWNABdfqzssUMmlLFDLYpYnS05XEZnvor1K6wvuHwb53tjjFufsPqST3ULUwORMXnDC1taftM4y+nxfRanIgWyr7ns0NSdgOq6PB7PcK2rD3UNbeRfjTaUxw/gkMH/iia094Fn+46/Vb9BjnnDOScTNRc33TT1k3+TBr60rdwvkTDxUXgyuHV+3yYNPW1Y0WpFx5YwAUAABsB/hekRVRERBAScjYR0pkMWp1LcxDL78g0/LwU3Bh2saGsaGtGwaAAPkFkRAREQEREBERAREQEREBERAREQEREFX9oPO7eF4USlmd8jskbboZqJtx7gB01Og8R+a+P8z4jHTGWeQuJ2GwaP4Wt2aPAfO13r258I99wlzwLOHkZJ/TZjd9H38l+c4Qs0bUOFc7YL0cAdQdx91PcE4zFBG4GMOcdnGjXyURxDiPvHlwFXuBf3K57dVjwEgy67hZJMUBddVrR4cmyFJ8F5ZnxbssET5D1yjQebtm/MhWwaGCx7ozQOlgjzGx+y6Lw3HB7GuGzh+gpHhPsFkcwnETtjcRo1jc9HpmcaHpfmpLD+yKfDwdiZskmb4KLRl8HH97beh+d9KVETusLxFPYU9guQ8Y4gOY1g73vafo0klXd3JeGdHEx8dmJoaHAlpPfeU62bOveUnDKg8L5RnniM0eU0aDC6iaqyCdBv1KtHKfJxYXvxMTCTQa12V9b5iQLGun1VtwmDZEwMjaGtbsAsy1OZFxG8P5cw8D88UQa6qu3Gh4Zia+SkkRaUREQEREBERAREQEREBERAREQEREBERAREQEREBERAREQYcZg2zRvjkGZkjS1zT1a4EEehK/KHOHKUvD8ZJA4EgG43kfHGT2Xemh7iCF+tVocW4DBimhuIhZKGmxnaDR8DuFKPyPHA4roXIPspmxjhJO10OHHUinSeDAen4jp3Wu68O5fw2H/wDDBFH4sjaD6gWpBTBFcF5Xw2EblghYzoTVuPm824/MqSjiDRTQAO4AD7L2i0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AutoShape 22" descr="data:image/jpeg;base64,/9j/4AAQSkZJRgABAQAAAQABAAD/2wCEAAkGBhQREBQUExMWFRUSGBgYGRYUFBQYHBgYFxcVFBoYGRUXGyYeGBojGRYUHy8gIygpLC0sGB4xNTAqNScrLCkBCQoKDgwOGg8PGiwkHyQsLCwsLCwsKiwsLCwsLCwsLCwsLCwpLCwpLCwsKSwsLCwsLCwsLC8sLCksLCksLCwpLP/AABEIAJ4BPwMBIgACEQEDEQH/xAAcAAEAAgMBAQEAAAAAAAAAAAAABQYDBAcCAQj/xAA9EAABBAAEAwUGAwcEAgMAAAABAAIDEQQSITEFBkEiUWFxkQcTMoGhsWLB8CNCUnKCktEUsuHxM9IkosL/xAAYAQEBAQEBAAAAAAAAAAAAAAAAAQIDBP/EACIRAQEBAQABBAEFAAAAAAAAAAABEQIhEjFBUQMEMpHh8P/aAAwDAQACEQMRAD8A7iiIgIiICIiAiIgIiICIiAiIgIiICIiAiIgIiICIiAiIgIiICIiAiKL4pzLh8McssrWuyl2W9SNeneaod6CUWPEYhsbS97g1rdS5xAA8yVzji/taJAGHjyu1sy049Kyhrt991Q+J80TTlznyPdmNuaXOy72KZdADu6KsXuO5HmrCWz/5MX7S8tPBGneRoPnS8YPm/CSze5ZO1z9gNace5riMrj5FfniXGa3dg7g/r6ry3H+Oo2I0PgdNiCjPrfqFFT/Ztzl/rsOWyH9vBQf+Np+GSvHY+I8Qrgo6S6IvhcvqKIiICIiAiIgIiICIiAiIgIiICIiAiIgIiICIiAiKj82e0b/Syuhjit7aBe89myAdGjV2h6kILu54AsmgNyVX8fz7g4bBmDiOjAXX5OAyn1XIOM8z4jEn9tMXDo0aNH9I0/NQuJkzAg7HojNrt3CPaThp5TGc0RJppkqnd2oJynwPqrYvy5hcabyuPabsf4h0J+x8QVfYPahiGYH3UYHvhlEcrqNNB1a4O3cAKB1vzGpJ19uyPkDQSSAALJOgAG5JVS4z7SsPC1roqnsmw12XKB1OYXr00111XJeJczz4mT3sj6lDAwhthtAEGh3O1sbbqKkxn7wPgQppel1437SsRMHNDgyJ50yCnAdG5wb7r7/JVPF8Tc8nO8knZxcSe4WTrXgo1+JryPRYHS3p6frxVY923Jib3+Ide9a0mK6jfqtd8ti+77f5C89f5u7v/wCf8Ko9Ok18/wDtec527vqD+q9EZhnOBABttH5HQH1IH9QUjheEPmaHhpIHxZW7AGn+lh3kQp7Jrb5T5ldgcXHM23VYe3YPjIFjS/A+YC6xjfbZgo5GMLJzdZzkaBGD1JLu0Bv2b09FzrD8sNhOHkmc3I6RzHAEaOaTub2ID67y099qP5xiYH3hgMgOUdabVtGvdqPKkt1rm54SntF4g8cWmIkcchjfEc5OVro43tLNaAsk6LsPIvNQx+EEh0kYcko7ngA2PwuBBHnXRfm7C4p0k8TpHFxAawE9GsZkaPIAAfJds9jrDlxR6Exj5gPv7hVZ+50dERR1EREBERAREQEREBERAREQEREBERAReJpgxpc40GgknuAFk+ioHGPasBYw0d/jl0+YYDfqR5KaOgk0sWGxjJATG9rwDRLHB1EdDXVcJ4zzLiMQf2sjnD+HZv8AY2mr5wXjsuFkEkRo0QQdWuHc4Ai+h+SnqTXeMTi2RtzSPaxve5wA9SuKc+42ObFzOjeHA5SHA6WGNB+oUPxPmiXEPLpZC93S9gO5rRo0eShcfiCdQdQnlLfhikxnTr3LE6QnwWFk+Ynx++yzMiBGp+VfW9q9VuMNbE7Bw3br8uo/P1UjDJYLb+IaX0cBY+RH2K1vdrHh9CW3tt5bj00+qjLO7EEi+79ff7eKxvdrXf8Aoj9eC+Nf+0cK+LWvGtR8x9QF5fA4jTdpA/Np+4/tQYw7Q/ryP5L7msB1GhvXddH5j8wpGDg7nua4NJY4W4NB0aTlfWmmU6j+lWPBcle6ynEOaxj7Nghx7I7ZEYNlrm6j+lS9SCpR4Fxflq81kaHUgXp/M06d9hTXCeSJp3e7Aymra95ygsOrXWd9bHzCkn8Ww2HilZDGJXNcGsmk+IN1cxwaOtNcL8u+lFcb5vlnLHPkOXKG/wArHadN8rwfPKFNtRJPZhIGMkc4mTPT4wAWe7Jp/aG/a1HgR4FY8VzoY5pRCBCyYasj2JaMrxZ1OZva8TSpzsabc1371mtdzo7/APPotV+IORpvtMP+3T/bSuJiQxHE3O0Lj2aBHTsCmurbVlD5HvTD41z+wdcxutTr1oef3Ci8hLqHX9D7qZ5f4U92LizEta6RgJBNgPIa6te5xWms8JHgnLMk07WMaXPJ+EdD1s7Cup6dddF+h+V+ANwWGbEDZ+J7v4nmrI8NAB4AJy/yxBgmZYW6n4nu1c7zPQeAoKWUdOec8iIiNiIiAiIgIiICIiAiIgIiICIiAiIgqnPHNkMEMkGa5ZWOaGt/dztItx6aG63+6482UFbPtCc6DGT57syONnqHHM3/AOpCr0WIMgIBp1j6qZrFqWmxDW7nVahxxeaY0kqc4ZyZTgZTYG+9HvGnnfTY+SmoMIyFwLG6HLv4DLlui3XU6+G2ys5YvTnWNwz2HtCr7Q8daPobXljrbXUfZX7mHhPvoHtLcskTnPYd856tsDW2g9wsDUrnLpSwggXf2VZvlgmZlcD3qb4VhBI9rXZsh1LmNDzVHZti/ULSZgjLmaAdKIrquieyvhDcTG9jjUuHcLBG7HbHzBDh6LOtzyi8ZyyzRscT2CPVzpHh73XVdlgDWVpoMx13Udx7lV0DYZSCWP7DjRHlodt6Xa4+GsaIjEAQ8lrS/Ro0c7MRo59humvW1445go8RhpYZGsztDg2ti4BrgW91ktFdD5Wqtlrg2I4HI17XbZDlc/pmHba6/wATSHK2S8NwUEbZTJmL6/ZtstaxztQZNPhc1zQQP3Qofi3G/e4cNoB5Z7txAHxROzxmq07OZmnSMd9KoxcQJjLHE6Wfk6g4eoYfmVmy1h0HE88CJ00cLBCKNNZZsNtkozHUGu1pXwFUvF8Ze8B19thGtmyWnM0/NtN/o9YyTGHsvuyKvzaMpvzbXqVgcCXV0d/2Pp91ZzIvu2JcX2wRs4VV3QNOb6UB8itV0lgjpd+u/wBR9Vt4fg73aHSgSPupPD8HaAHVrdfYha2REHHhnvIIF9/+0qSwvA7cM2z6Onp/hT8eA1kDR0/wR91PcI5QmmfBTHBsl0/KS0AONkuG1UfHbvU1VTw3DgGHTYjX1H5LoXKPIM0skUr2+7iBY+3buALXU1u+tbmh5qw8v+y9jWk4nV2cENjcayjo4ka2Sdq06q+gUjfM+31ERGxERAREQEREBERAREQEREBEWpxHi0WHbmlkawfiOp8hufkg218JrfoqNxP2oMFjDxF5/jk7Lf7R2j9FTOL8fnxFmaUlv8DdGj+kb/OyprN6kdK4tz7hYLAd714/dip3q74R6qn8U9oWJmsRAQtP8Paf/eRQ+Q+ar8GG02W2yBYvRuqjzThXvY9znOe53azOJJsb6nXb7Ku4Gasru7Q+S6Zj8BnYRS5nNhBHOWG8t/Q6ha5upjr2GdmDXdZWh91oW5dgb6E3XjsvWFgqUZLJNm2mh2tNydNunnrutDkJ7ZoKkzF+GPu6s6NPZbptqCRrW266FgcMwVTBQcND0cRmsg7amhWmy6SuM5+EfguEudrIzL2dABrQsnXqfPbdVPG+zgSYqWNtBjqkb3APsEf0yAjyc1dP/wBMXEnUXXl1/wCfoq/z1G7DwDEMNe7IY/KKtj+yST4OyHbopW7z4QnDuWsNBBHJPIA+HMyWNhBGYuI23BAo+IAUcOZoMFxeJ0QDYsQBHIell2XNf8wafK1z3G8UfLiHgvP7Tre5Gyh8fjXSMFkkx6DwBJ2+d+qXPhOe/h3nG81RsBZ7wn3bra1wFNBzVWgzUMwbZFeJAVQ4zzu54Y4G2kkHSqPxNsadS6/EqmYfirHFrpXyAFtEsaHucbByjM5oaN9ddzosk/H4w2QRMZDdt7eaaZ/f2nNyM31pre7wUX392lxLH1K9w2ec4ra7s/n/AHLUnwmYB7BqHEEd7SCQf7StMuvTur/H+FMcvdoOad9vm0/4J9ET2YcJwT4c5trzenp9lIwcOAa8V8Neg0/NWDgnK0+JwsM0LC9hlLDXxNAIBJB6b69K1XSOGezOOOSf3hD45AAzcPabu72B0G2/d0U8tSWuY8O4K+WaJjW9qQCr0ug7qehAOqsvCPZrNNASf2bxJlyyhzeyGjtDSzRJHca3XUcDwaKFsTWsBMLcrHOALgNj2q0vwW8q1OEBw/krDwySPDcwlblLHUWhthxABHe1p1uqU5DC1jQ1oDWtFAAUAB0AC9ojYiIgIiICIiAiIgIiICIiAiWofDc34SR5Y2duYd9gGu55AafkUEwo3jXMMOEAMrqLvhaASTW9AdPFUTjXPeIOKeIJGiKN1Nyhrg+tyXHcE3tWnqoDjHG5cZOHyhoyjK0NBAAu+pJ3Wb1E1cuZfaOwR5cI4ukf+8WEBg66OGrvoqEQ6Rxe9xe47ucSSfmVkkwvVbGHjWL1qNd2Esd3ktINc4gDtgG7qvqp0RrWnYSSwCtLXT8XTy/qOd87/bG5z2svS/DoF8bintoEAk1SyR4fKQOjtCD5L4/EhoAPxMP0XbnmfWvN131PO2JqKKwqHzrwsRyZ9ge7x/5+6ueF4mH3V6KL5lwwliIPT7fqj8l5svN8vfOp1zsRfKPMrIMZC+6jnb7uYfiGmY/Kj67LueCwrA0HQAixR6b7g0dF+Uy8xnKd2G/mD4+FrsfL3tNiw+FaMQ17ywBrC0/EzoDZ3Gg8RXcuq+3l1UTC6Gtd3RQXPL4/9DiGyyMYHxODQ6tX0S2h35gFQ8f7U8VOKw0Qhab7T9T4EDpoqvicK6Z2fESOldv2ia9LUxrbVKxM1ODgdW6rzMzNKauni/XX7qx4vgbC8no7Wvv+XqpHD8IY1tADUaKVj0XdVDGYMtjYR8/uP14LzHEf3QL37VuPfdV891aJ+G5ozY06fLVYIuHAEd3WjWgobjU7+CS+GsQcfDST18SdSb3U3wrDUGv/AI6v+YW131DlvswoAoCv13f5W5wbgM0oyRxucS5zhQ/dcbsnYDUoz1HbeWg3/SQFrWtzRtcQ1oaMzgC40OpNlSa1+HYMQwxxjaNrW/2gC1sKuwiIgIiICIiAiIgIiICIiAiLDi8YyJhfI9rGjdz3BoHmTogx8Q4nFh2Z5XtY3vcdz3Abk+AUBzBzpGzBulw0jHPJDG3uCTqSw0bAs6hc14zx2TG4lz3utoLhG0HstbdCu+wASeq1p8LqCsXrE1YoufsUyKRjyJfeAgOcKLCbFjKACPBQEGHti2mw20L7hWUSFi9DBhIcppbEkFar3Iyja2hDYBJAB0s+FdBr1CxoxBthfGCiveHeBYI6enjovkz7N/kB9AiM4WHEtG4NEdUbIvEhBFFb5uVjvn1TGgcWGm7L3beAW81oOpAtRuIJLwGN0b8ha2IXOHxEHwHRejv2ljy/hl2y/wC/luhwCxTPBBB66eqz4Dhk2IP7KNzh/FVNHm46Kz8P9mxOs8tfhi/93D8lxkr2Z9ON8b4IX9pvxCwfGtFt8Kw1MYHjVunpt9KXTuc+RWxxNfhoz2bDwCXE9z+89Qa8FTW8Ilyk+6f2O0TkdQrvNaLppYxsdYXl5X2MrawXDpZ3ZYo3PP4Rt5nYfNW8tPnCODnEzsiaQ0vvV11o0u6fyrovC/ZxDHXvXukI6Dst+mp9Vqcp8hyQzMnmeGllkRt7W7XN7Tthv0vzV6Wchik86cmB7PeYdmoFOjYNxsC1o6ju6jx3rfBfZviJAC8CFv49Xf2D86XWkTCzVb4TyDhoaLmmVw6yaj5M29bVja2hQ2C+oqoiIgIiICIiAiIgIiICItPifF4cMz3k8rImDq9wGvcO8+AQbi+Eqg4z228PjJDTLJXVkdA+WdzT9FzznP20y4yKSCGMQxSDK45i57m9RYoNB2IAOmlqaOm8w+1zAYSwJPfvH7sNOF+Mnwj5EnwXGOf/AGjycTdHbBHHESWtDidTWriaBOlCgKs96qTWkr2cKct/w/ZZvQu3LE2aJve3Q/l9KVmMdhVPl5mVkbwQWy200fhkZ0I6W038lbcNJoud8l8PmDYT2Rv0XqVuUg3fkvEr+1ff5D6BepTosozySWNABdfqzssUMmlLFDLYpYnS05XEZnvor1K6wvuHwb53tjjFufsPqST3ULUwORMXnDC1taftM4y+nxfRanIgWyr7ns0NSdgOq6PB7PcK2rD3UNbeRfjTaUxw/gkMH/iia094Fn+46/Vb9BjnnDOScTNRc33TT1k3+TBr60rdwvkTDxUXgyuHV+3yYNPW1Y0WpFx5YwAUAABsB/hekRVRERBAScjYR0pkMWp1LcxDL78g0/LwU3Bh2saGsaGtGwaAAPkFkRAREQEREBERAREQEREBERAREQEREFX9oPO7eF4USlmd8jskbboZqJtx7gB01Og8R+a+P8z4jHTGWeQuJ2GwaP4Wt2aPAfO13r258I99wlzwLOHkZJ/TZjd9H38l+c4Qs0bUOFc7YL0cAdQdx91PcE4zFBG4GMOcdnGjXyURxDiPvHlwFXuBf3K57dVjwEgy67hZJMUBddVrR4cmyFJ8F5ZnxbssET5D1yjQebtm/MhWwaGCx7ozQOlgjzGx+y6Lw3HB7GuGzh+gpHhPsFkcwnETtjcRo1jc9HpmcaHpfmpLD+yKfDwdiZskmb4KLRl8HH97beh+d9KVETusLxFPYU9guQ8Y4gOY1g73vafo0klXd3JeGdHEx8dmJoaHAlpPfeU62bOveUnDKg8L5RnniM0eU0aDC6iaqyCdBv1KtHKfJxYXvxMTCTQa12V9b5iQLGun1VtwmDZEwMjaGtbsAsy1OZFxG8P5cw8D88UQa6qu3Gh4Zia+SkkRaUREQEREBERAREQEREBERAREQEREBERAREQEREBERAREQYcZg2zRvjkGZkjS1zT1a4EEehK/KHOHKUvD8ZJA4EgG43kfHGT2Xemh7iCF+tVocW4DBimhuIhZKGmxnaDR8DuFKPyPHA4roXIPspmxjhJO10OHHUinSeDAen4jp3Wu68O5fw2H/wDDBFH4sjaD6gWpBTBFcF5Xw2EblghYzoTVuPm824/MqSjiDRTQAO4AD7L2i0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91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81000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Tradicionalna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Inženjerska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" y="3505200"/>
            <a:ext cx="4800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err="1" smtClean="0"/>
              <a:t>Silicijum</a:t>
            </a:r>
            <a:r>
              <a:rPr lang="en-US" dirty="0" smtClean="0"/>
              <a:t> - </a:t>
            </a:r>
            <a:r>
              <a:rPr lang="en-US" dirty="0" err="1" smtClean="0"/>
              <a:t>karbid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008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Hemijska</a:t>
            </a:r>
            <a:r>
              <a:rPr lang="en-US" dirty="0" smtClean="0"/>
              <a:t> formula: </a:t>
            </a:r>
            <a:r>
              <a:rPr lang="en-US" dirty="0" err="1" smtClean="0"/>
              <a:t>SiC</a:t>
            </a:r>
            <a:endParaRPr lang="en-US" dirty="0" smtClean="0"/>
          </a:p>
          <a:p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2730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kristalografski</a:t>
            </a:r>
            <a:r>
              <a:rPr lang="en-US" dirty="0" smtClean="0"/>
              <a:t> </a:t>
            </a:r>
            <a:r>
              <a:rPr lang="en-US" dirty="0" err="1" smtClean="0"/>
              <a:t>oblici</a:t>
            </a:r>
            <a:endParaRPr lang="en-US" dirty="0" smtClean="0"/>
          </a:p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, </a:t>
            </a:r>
            <a:r>
              <a:rPr lang="en-US" dirty="0" err="1" smtClean="0"/>
              <a:t>relativno</a:t>
            </a:r>
            <a:r>
              <a:rPr lang="en-US" dirty="0" smtClean="0"/>
              <a:t> mala </a:t>
            </a:r>
            <a:r>
              <a:rPr lang="en-US" dirty="0" err="1" smtClean="0"/>
              <a:t>gustina</a:t>
            </a:r>
            <a:r>
              <a:rPr lang="en-US" dirty="0" smtClean="0"/>
              <a:t>, </a:t>
            </a:r>
            <a:r>
              <a:rPr lang="en-US" dirty="0" err="1" smtClean="0"/>
              <a:t>poluprovodnik</a:t>
            </a:r>
            <a:r>
              <a:rPr lang="en-US" dirty="0" smtClean="0"/>
              <a:t>,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brusni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rezni</a:t>
            </a:r>
            <a:r>
              <a:rPr lang="en-US" dirty="0" smtClean="0"/>
              <a:t> </a:t>
            </a:r>
            <a:r>
              <a:rPr lang="en-US" dirty="0" err="1" smtClean="0"/>
              <a:t>alati</a:t>
            </a:r>
            <a:r>
              <a:rPr lang="en-US" dirty="0" smtClean="0"/>
              <a:t>, </a:t>
            </a:r>
            <a:r>
              <a:rPr lang="en-US" dirty="0" err="1" smtClean="0"/>
              <a:t>balistička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, </a:t>
            </a:r>
            <a:r>
              <a:rPr lang="en-US" dirty="0" err="1" smtClean="0"/>
              <a:t>elektronika</a:t>
            </a:r>
            <a:r>
              <a:rPr lang="en-US" dirty="0" smtClean="0"/>
              <a:t> (diode, LED diode)…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File:Ultra-thin separated (Carborundum) dis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2667000"/>
            <a:ext cx="2514600" cy="1749287"/>
          </a:xfrm>
          <a:prstGeom prst="rect">
            <a:avLst/>
          </a:prstGeom>
          <a:noFill/>
        </p:spPr>
      </p:pic>
      <p:pic>
        <p:nvPicPr>
          <p:cNvPr id="2052" name="Picture 4" descr="File:Bodyarm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0"/>
            <a:ext cx="2743200" cy="2498884"/>
          </a:xfrm>
          <a:prstGeom prst="rect">
            <a:avLst/>
          </a:prstGeom>
          <a:noFill/>
        </p:spPr>
      </p:pic>
      <p:pic>
        <p:nvPicPr>
          <p:cNvPr id="2054" name="Picture 6" descr="File:Uv-LE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1384" y="4495800"/>
            <a:ext cx="314261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inženjerskih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o</a:t>
            </a:r>
            <a:r>
              <a:rPr lang="sr-Latn-CS" dirty="0" smtClean="0"/>
              <a:t>ksidi</a:t>
            </a:r>
            <a:r>
              <a:rPr lang="en-US" dirty="0" smtClean="0"/>
              <a:t> (</a:t>
            </a:r>
            <a:r>
              <a:rPr lang="en-US" dirty="0" err="1" smtClean="0"/>
              <a:t>jonska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  <a:r>
              <a:rPr lang="sr-Latn-CS" dirty="0" smtClean="0"/>
              <a:t> 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sr-Latn-CS" dirty="0" smtClean="0"/>
              <a:t>karbidi </a:t>
            </a:r>
            <a:r>
              <a:rPr lang="en-US" dirty="0" smtClean="0"/>
              <a:t>(</a:t>
            </a:r>
            <a:r>
              <a:rPr lang="en-US" dirty="0" err="1" smtClean="0"/>
              <a:t>kovalentna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marL="514350" indent="-514350">
              <a:buAutoNum type="alphaLcParenR"/>
            </a:pPr>
            <a:r>
              <a:rPr lang="sr-Latn-CS" dirty="0" smtClean="0"/>
              <a:t>nitridi</a:t>
            </a:r>
            <a:r>
              <a:rPr lang="en-US" dirty="0" smtClean="0"/>
              <a:t> (</a:t>
            </a:r>
            <a:r>
              <a:rPr lang="en-US" dirty="0" err="1" smtClean="0"/>
              <a:t>kovalentna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V</a:t>
            </a:r>
            <a:r>
              <a:rPr lang="sr-Latn-CS" dirty="0" smtClean="0"/>
              <a:t>isok</a:t>
            </a:r>
            <a:r>
              <a:rPr lang="en-US" dirty="0" smtClean="0"/>
              <a:t>a</a:t>
            </a:r>
            <a:r>
              <a:rPr lang="sr-Latn-CS" dirty="0" smtClean="0"/>
              <a:t> tvrdoć</a:t>
            </a: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Krtost</a:t>
            </a:r>
            <a:endParaRPr lang="en-US" dirty="0" smtClean="0"/>
          </a:p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sr-Latn-CS" dirty="0" smtClean="0"/>
              <a:t> </a:t>
            </a:r>
            <a:r>
              <a:rPr lang="en-US" dirty="0" smtClean="0"/>
              <a:t> O</a:t>
            </a:r>
            <a:r>
              <a:rPr lang="sr-Latn-CS" dirty="0" smtClean="0"/>
              <a:t>tporno</a:t>
            </a:r>
            <a:r>
              <a:rPr lang="en-US" dirty="0" err="1" smtClean="0"/>
              <a:t>st</a:t>
            </a:r>
            <a:r>
              <a:rPr lang="sr-Latn-CS" dirty="0" smtClean="0"/>
              <a:t> na visoke temperature</a:t>
            </a:r>
            <a:endParaRPr lang="en-US" dirty="0" smtClean="0"/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 M</a:t>
            </a:r>
            <a:r>
              <a:rPr lang="sr-Latn-CS" dirty="0" smtClean="0"/>
              <a:t>al</a:t>
            </a:r>
            <a:r>
              <a:rPr lang="en-US" dirty="0" smtClean="0"/>
              <a:t>a</a:t>
            </a:r>
            <a:r>
              <a:rPr lang="sr-Latn-CS" dirty="0" smtClean="0"/>
              <a:t> električn</a:t>
            </a:r>
            <a:r>
              <a:rPr lang="en-US" dirty="0" smtClean="0"/>
              <a:t>a</a:t>
            </a:r>
            <a:r>
              <a:rPr lang="sr-Latn-CS" dirty="0" smtClean="0"/>
              <a:t> i toplotnom provodljivo</a:t>
            </a:r>
            <a:r>
              <a:rPr lang="en-US" dirty="0" err="1" smtClean="0"/>
              <a:t>st</a:t>
            </a: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V</a:t>
            </a:r>
            <a:r>
              <a:rPr lang="sr-Latn-CS" dirty="0" smtClean="0"/>
              <a:t>isok</a:t>
            </a:r>
            <a:r>
              <a:rPr lang="en-US" dirty="0" smtClean="0"/>
              <a:t>a</a:t>
            </a:r>
            <a:r>
              <a:rPr lang="sr-Latn-CS" dirty="0" smtClean="0"/>
              <a:t> hemijsk</a:t>
            </a:r>
            <a:r>
              <a:rPr lang="en-US" dirty="0" smtClean="0"/>
              <a:t>a</a:t>
            </a:r>
            <a:r>
              <a:rPr lang="sr-Latn-CS" dirty="0" smtClean="0"/>
              <a:t> stabilno</a:t>
            </a:r>
            <a:r>
              <a:rPr lang="en-US" dirty="0" err="1" smtClean="0"/>
              <a:t>st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r>
              <a:rPr lang="en-US" dirty="0" smtClean="0"/>
              <a:t> je </a:t>
            </a:r>
            <a:r>
              <a:rPr lang="en-US" dirty="0" err="1" smtClean="0"/>
              <a:t>određena</a:t>
            </a:r>
            <a:r>
              <a:rPr lang="en-US" dirty="0" smtClean="0"/>
              <a:t> </a:t>
            </a:r>
            <a:r>
              <a:rPr lang="en-US" dirty="0" err="1" smtClean="0"/>
              <a:t>načinom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Načini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r>
              <a:rPr lang="en-US" dirty="0" smtClean="0"/>
              <a:t>: 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Valjanje</a:t>
            </a:r>
            <a:r>
              <a:rPr lang="en-US" dirty="0" smtClean="0"/>
              <a:t>, </a:t>
            </a:r>
            <a:r>
              <a:rPr lang="en-US" dirty="0" err="1" smtClean="0"/>
              <a:t>duvanje</a:t>
            </a:r>
            <a:r>
              <a:rPr lang="en-US" dirty="0" smtClean="0"/>
              <a:t>, </a:t>
            </a:r>
            <a:r>
              <a:rPr lang="en-US" dirty="0" err="1" smtClean="0"/>
              <a:t>izvlačenje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silicijum-dioksid</a:t>
            </a:r>
            <a:r>
              <a:rPr lang="en-US" dirty="0" smtClean="0"/>
              <a:t>, </a:t>
            </a:r>
            <a:r>
              <a:rPr lang="en-US" dirty="0" err="1" smtClean="0"/>
              <a:t>temp.topljenja</a:t>
            </a:r>
            <a:r>
              <a:rPr lang="en-US" dirty="0" smtClean="0"/>
              <a:t> 1600-1700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Sinterovanje</a:t>
            </a:r>
            <a:r>
              <a:rPr lang="en-US" dirty="0" smtClean="0"/>
              <a:t> (</a:t>
            </a:r>
            <a:r>
              <a:rPr lang="en-US" dirty="0" err="1" smtClean="0"/>
              <a:t>keramike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visokom</a:t>
            </a:r>
            <a:r>
              <a:rPr lang="en-US" dirty="0" smtClean="0"/>
              <a:t> </a:t>
            </a:r>
            <a:r>
              <a:rPr lang="en-US" dirty="0" err="1" smtClean="0"/>
              <a:t>tačkom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temp.topljenja</a:t>
            </a:r>
            <a:r>
              <a:rPr lang="en-US" dirty="0" smtClean="0"/>
              <a:t>, 2000 - 3000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Valjanje</a:t>
            </a:r>
            <a:r>
              <a:rPr lang="en-US" dirty="0" smtClean="0"/>
              <a:t>, </a:t>
            </a:r>
            <a:r>
              <a:rPr lang="en-US" dirty="0" err="1" smtClean="0"/>
              <a:t>presovanje</a:t>
            </a:r>
            <a:r>
              <a:rPr lang="en-US" dirty="0" smtClean="0"/>
              <a:t>, </a:t>
            </a:r>
            <a:r>
              <a:rPr lang="en-US" dirty="0" err="1" smtClean="0"/>
              <a:t>duvanje</a:t>
            </a:r>
            <a:r>
              <a:rPr lang="en-US" dirty="0" smtClean="0"/>
              <a:t>, </a:t>
            </a:r>
            <a:r>
              <a:rPr lang="en-US" dirty="0" err="1" smtClean="0"/>
              <a:t>izvlačenje</a:t>
            </a:r>
            <a:r>
              <a:rPr lang="en-US" dirty="0" smtClean="0"/>
              <a:t> </a:t>
            </a:r>
            <a:r>
              <a:rPr lang="en-US" dirty="0" err="1" smtClean="0"/>
              <a:t>silicijum-dioksida</a:t>
            </a:r>
            <a:endParaRPr lang="en-US" dirty="0"/>
          </a:p>
        </p:txBody>
      </p:sp>
      <p:pic>
        <p:nvPicPr>
          <p:cNvPr id="2050" name="Picture 2" descr="-26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371600"/>
            <a:ext cx="4343400" cy="14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-27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9" y="2590800"/>
            <a:ext cx="4343401" cy="108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-27b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581400"/>
            <a:ext cx="4038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valjanje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presovanje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duvanje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5791200" y="2057400"/>
            <a:ext cx="3048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3200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Relativno</a:t>
            </a:r>
            <a:r>
              <a:rPr lang="en-US" sz="2000" b="1" dirty="0" smtClean="0"/>
              <a:t> mala </a:t>
            </a:r>
            <a:r>
              <a:rPr lang="en-US" sz="2000" b="1" dirty="0" err="1" smtClean="0"/>
              <a:t>čvrstoća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prisutna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krtost</a:t>
            </a:r>
            <a:endParaRPr lang="en-US" sz="2000" b="1" dirty="0"/>
          </a:p>
        </p:txBody>
      </p:sp>
      <p:pic>
        <p:nvPicPr>
          <p:cNvPr id="15" name="Picture 5" descr="-27c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5024230"/>
            <a:ext cx="2057400" cy="18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47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izvlačenje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5903893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Visoka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čvrstoća</a:t>
            </a:r>
            <a:r>
              <a:rPr lang="en-US" sz="2000" b="1" dirty="0" smtClean="0"/>
              <a:t> ~2x </a:t>
            </a:r>
            <a:r>
              <a:rPr lang="en-US" sz="2000" b="1" dirty="0" err="1" smtClean="0"/>
              <a:t>više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najčvršćih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čelika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dobija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smanjenjem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eliminacijom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poroznosti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materijal</a:t>
            </a:r>
            <a:endParaRPr lang="en-US" sz="2000" b="1" dirty="0"/>
          </a:p>
        </p:txBody>
      </p:sp>
      <p:sp>
        <p:nvSpPr>
          <p:cNvPr id="18" name="Right Brace 17"/>
          <p:cNvSpPr/>
          <p:nvPr/>
        </p:nvSpPr>
        <p:spPr>
          <a:xfrm>
            <a:off x="3886200" y="59436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err="1" smtClean="0"/>
              <a:t>Sinterovanje</a:t>
            </a:r>
            <a:r>
              <a:rPr lang="en-US" dirty="0" smtClean="0"/>
              <a:t> je </a:t>
            </a:r>
            <a:r>
              <a:rPr lang="en-US" dirty="0" err="1" smtClean="0"/>
              <a:t>oblikovanje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temperature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, u </a:t>
            </a:r>
            <a:r>
              <a:rPr lang="en-US" dirty="0" err="1" smtClean="0"/>
              <a:t>pogodno</a:t>
            </a:r>
            <a:r>
              <a:rPr lang="en-US" dirty="0" smtClean="0"/>
              <a:t> </a:t>
            </a:r>
            <a:r>
              <a:rPr lang="en-US" dirty="0" err="1" smtClean="0"/>
              <a:t>oblikovanom</a:t>
            </a:r>
            <a:r>
              <a:rPr lang="en-US" dirty="0" smtClean="0"/>
              <a:t> </a:t>
            </a:r>
            <a:r>
              <a:rPr lang="en-US" dirty="0" err="1" smtClean="0"/>
              <a:t>kalupu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sinterovanja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sr-Latn-CS" dirty="0" smtClean="0">
                <a:latin typeface="Calibri" pitchFamily="34" charset="0"/>
              </a:rPr>
              <a:t>Konvencionalno </a:t>
            </a:r>
            <a:r>
              <a:rPr lang="sr-Latn-CS" dirty="0">
                <a:latin typeface="Calibri" pitchFamily="34" charset="0"/>
              </a:rPr>
              <a:t>sinterovanje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r-Latn-CS" dirty="0" smtClean="0">
                <a:latin typeface="Calibri" pitchFamily="34" charset="0"/>
              </a:rPr>
              <a:t>Izostatičko </a:t>
            </a:r>
            <a:r>
              <a:rPr lang="sr-Latn-CS" dirty="0">
                <a:latin typeface="Calibri" pitchFamily="34" charset="0"/>
              </a:rPr>
              <a:t>sinterovanje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3.  </a:t>
            </a:r>
            <a:r>
              <a:rPr lang="sr-Latn-CS" dirty="0" smtClean="0">
                <a:latin typeface="Calibri" pitchFamily="34" charset="0"/>
              </a:rPr>
              <a:t>Sinterovanje istiskivanjem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sr-Latn-CS" b="1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Sinterovanje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3733800"/>
            <a:ext cx="6934200" cy="2505916"/>
            <a:chOff x="2743200" y="1295400"/>
            <a:chExt cx="3352800" cy="1269496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20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sz="2000" b="1" dirty="0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20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    </a:t>
              </a:r>
              <a:r>
                <a:rPr lang="sr-Latn-CS" sz="2000" b="1" dirty="0" smtClean="0">
                  <a:latin typeface="Calibri" pitchFamily="34" charset="0"/>
                </a:rPr>
                <a:t>pore</a:t>
              </a:r>
              <a:endParaRPr lang="sr-Latn-CS" sz="2000" b="1" dirty="0">
                <a:latin typeface="Calibri" pitchFamily="34" charset="0"/>
              </a:endParaRPr>
            </a:p>
          </p:txBody>
        </p:sp>
      </p:grpSp>
      <p:pic>
        <p:nvPicPr>
          <p:cNvPr id="1026" name="Picture 2" descr="-1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0" y="533400"/>
            <a:ext cx="9054050" cy="22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2133600" y="1295400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10200" y="1295400"/>
            <a:ext cx="838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Zavisnost</a:t>
            </a:r>
            <a:r>
              <a:rPr lang="en-US" dirty="0" smtClean="0"/>
              <a:t> </a:t>
            </a:r>
            <a:r>
              <a:rPr lang="en-US" dirty="0" err="1" smtClean="0"/>
              <a:t>gustine</a:t>
            </a:r>
            <a:r>
              <a:rPr lang="en-US" dirty="0" smtClean="0"/>
              <a:t> </a:t>
            </a:r>
            <a:r>
              <a:rPr lang="en-US" dirty="0" err="1" smtClean="0"/>
              <a:t>keramike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sinterovanja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-30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2209800"/>
            <a:ext cx="4648200" cy="32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583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Keramika</vt:lpstr>
      <vt:lpstr>Podela keramika</vt:lpstr>
      <vt:lpstr>Slide 3</vt:lpstr>
      <vt:lpstr>Slide 4</vt:lpstr>
      <vt:lpstr>Struktura keramika</vt:lpstr>
      <vt:lpstr>Valjanje, presovanje, duvanje, izvlačenje silicijum-dioksida</vt:lpstr>
      <vt:lpstr>Slide 7</vt:lpstr>
      <vt:lpstr>Slide 8</vt:lpstr>
      <vt:lpstr>Slide 9</vt:lpstr>
      <vt:lpstr>Slide 10</vt:lpstr>
      <vt:lpstr>Slide 11</vt:lpstr>
      <vt:lpstr>Slide 12</vt:lpstr>
      <vt:lpstr>Mikrostruktura keramika</vt:lpstr>
      <vt:lpstr>Silicijum-dioksid</vt:lpstr>
      <vt:lpstr>Slide 15</vt:lpstr>
      <vt:lpstr>Volfram - karbid</vt:lpstr>
      <vt:lpstr>Slide 17</vt:lpstr>
      <vt:lpstr>Aluminijum - oksid</vt:lpstr>
      <vt:lpstr>Slide 19</vt:lpstr>
      <vt:lpstr>Silicijum - karbid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Keramika</dc:title>
  <dc:creator>sebastijan</dc:creator>
  <cp:lastModifiedBy>sebastijan</cp:lastModifiedBy>
  <cp:revision>35</cp:revision>
  <dcterms:created xsi:type="dcterms:W3CDTF">2013-11-12T07:34:05Z</dcterms:created>
  <dcterms:modified xsi:type="dcterms:W3CDTF">2013-11-13T10:17:42Z</dcterms:modified>
</cp:coreProperties>
</file>